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fntdata" ContentType="application/x-fontdata"/>
  <Default Extension="xml" ContentType="application/xml"/>
  <Default Extension="jpg" ContentType="image/jpeg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8" r:id="rId5"/>
    <p:sldMasterId id="2147483669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</p:sldIdLst>
  <p:sldSz cy="5143500" cx="9144000"/>
  <p:notesSz cx="6858000" cy="9144000"/>
  <p:embeddedFontLst>
    <p:embeddedFont>
      <p:font typeface="Century Gothic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DFAFD953-012E-41AA-BDA9-D18228BBDFA0}">
  <a:tblStyle styleId="{DFAFD953-012E-41AA-BDA9-D18228BBDFA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1" Type="http://schemas.openxmlformats.org/officeDocument/2006/relationships/slide" Target="slides/slide14.xml"/><Relationship Id="rId34" Type="http://schemas.openxmlformats.org/officeDocument/2006/relationships/font" Target="fonts/CenturyGothic-italic.fntdata"/><Relationship Id="rId25" Type="http://schemas.openxmlformats.org/officeDocument/2006/relationships/slide" Target="slides/slide18.xml"/><Relationship Id="rId7" Type="http://schemas.openxmlformats.org/officeDocument/2006/relationships/notesMaster" Target="notesMasters/notesMaster1.xml"/><Relationship Id="rId33" Type="http://schemas.openxmlformats.org/officeDocument/2006/relationships/font" Target="fonts/CenturyGothic-bold.fntdata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38" Type="http://schemas.openxmlformats.org/officeDocument/2006/relationships/customXml" Target="../customXml/item3.xml"/><Relationship Id="rId20" Type="http://schemas.openxmlformats.org/officeDocument/2006/relationships/slide" Target="slides/slide13.xml"/><Relationship Id="rId2" Type="http://schemas.openxmlformats.org/officeDocument/2006/relationships/viewProps" Target="viewProps.xml"/><Relationship Id="rId29" Type="http://schemas.openxmlformats.org/officeDocument/2006/relationships/slide" Target="slides/slide22.xml"/><Relationship Id="rId16" Type="http://schemas.openxmlformats.org/officeDocument/2006/relationships/slide" Target="slides/slide9.xml"/><Relationship Id="rId24" Type="http://schemas.openxmlformats.org/officeDocument/2006/relationships/slide" Target="slides/slide17.xml"/><Relationship Id="rId1" Type="http://schemas.openxmlformats.org/officeDocument/2006/relationships/theme" Target="theme/theme3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32" Type="http://schemas.openxmlformats.org/officeDocument/2006/relationships/font" Target="fonts/CenturyGothic-regular.fntdata"/><Relationship Id="rId37" Type="http://schemas.openxmlformats.org/officeDocument/2006/relationships/customXml" Target="../customXml/item2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36" Type="http://schemas.openxmlformats.org/officeDocument/2006/relationships/customXml" Target="../customXml/item1.xml"/><Relationship Id="rId31" Type="http://schemas.openxmlformats.org/officeDocument/2006/relationships/slide" Target="slides/slide24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22" Type="http://schemas.openxmlformats.org/officeDocument/2006/relationships/slide" Target="slides/slide15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font" Target="fonts/CenturyGothic-boldItalic.fntdata"/><Relationship Id="rId14" Type="http://schemas.openxmlformats.org/officeDocument/2006/relationships/slide" Target="slides/slide7.xml"/><Relationship Id="rId8" Type="http://schemas.openxmlformats.org/officeDocument/2006/relationships/slide" Target="slides/slide1.xml"/><Relationship Id="rId3" Type="http://schemas.openxmlformats.org/officeDocument/2006/relationships/presProps" Target="presProps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www1.udel.edu/PR/UDaily/2007/mar/water030207.html" TargetMode="Externa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Insert cover image and use transparency settings to fade image.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60dc249e68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60dc249e68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60dc249e68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60dc249e68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e5c105cef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e5c105cef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60dc249e68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60dc249e68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e5c105cef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e5c105cef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Learning Objectives contain </a:t>
            </a:r>
            <a:r>
              <a:rPr b="1" lang="en-GB">
                <a:solidFill>
                  <a:schemeClr val="dk1"/>
                </a:solidFill>
              </a:rPr>
              <a:t>concepts </a:t>
            </a:r>
            <a:r>
              <a:rPr lang="en-GB">
                <a:solidFill>
                  <a:schemeClr val="dk1"/>
                </a:solidFill>
              </a:rPr>
              <a:t>(nouns, big ideas), </a:t>
            </a:r>
            <a:r>
              <a:rPr b="1" lang="en-GB">
                <a:solidFill>
                  <a:schemeClr val="dk1"/>
                </a:solidFill>
              </a:rPr>
              <a:t>skills </a:t>
            </a:r>
            <a:r>
              <a:rPr lang="en-GB">
                <a:solidFill>
                  <a:schemeClr val="dk1"/>
                </a:solidFill>
              </a:rPr>
              <a:t>(verbs, measurable behaviours) and sometimes </a:t>
            </a:r>
            <a:r>
              <a:rPr b="1" lang="en-GB">
                <a:solidFill>
                  <a:schemeClr val="dk1"/>
                </a:solidFill>
              </a:rPr>
              <a:t>context </a:t>
            </a:r>
            <a:r>
              <a:rPr lang="en-GB">
                <a:solidFill>
                  <a:schemeClr val="dk1"/>
                </a:solidFill>
              </a:rPr>
              <a:t>(restricting or targeting conditions).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●Example: Students will be able to </a:t>
            </a:r>
            <a:r>
              <a:rPr b="1" lang="en-GB">
                <a:solidFill>
                  <a:schemeClr val="dk1"/>
                </a:solidFill>
              </a:rPr>
              <a:t>describe</a:t>
            </a:r>
            <a:r>
              <a:rPr lang="en-GB">
                <a:solidFill>
                  <a:schemeClr val="dk1"/>
                </a:solidFill>
              </a:rPr>
              <a:t> the concept of </a:t>
            </a:r>
            <a:r>
              <a:rPr b="1" lang="en-GB">
                <a:solidFill>
                  <a:schemeClr val="dk1"/>
                </a:solidFill>
              </a:rPr>
              <a:t>density </a:t>
            </a:r>
            <a:r>
              <a:rPr lang="en-GB">
                <a:solidFill>
                  <a:schemeClr val="dk1"/>
                </a:solidFill>
              </a:rPr>
              <a:t>and apply it to </a:t>
            </a:r>
            <a:r>
              <a:rPr b="1" lang="en-GB">
                <a:solidFill>
                  <a:schemeClr val="dk1"/>
                </a:solidFill>
              </a:rPr>
              <a:t>floating and sinking.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Success criteria are specific measurable outcomes that if met mean that the student has met the learning objective.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Examples: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•Students will be able to compare densities of substances using mass and volume.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•Students will be able to identify whether a solid or liquid will float or sink in a liquid based on their densities.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5fc4327d6d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5fc4327d6d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c4327d6d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5fc4327d6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Water image from </a:t>
            </a:r>
            <a:r>
              <a:rPr lang="en-GB" u="sng">
                <a:solidFill>
                  <a:schemeClr val="hlink"/>
                </a:solidFill>
                <a:hlinkClick r:id="rId2"/>
              </a:rPr>
              <a:t>http://www1.udel.edu/PR/UDaily/2007/mar/water030207.html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Compounds from 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e5c105cef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e5c105cef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5fc4327d6d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5fc4327d6d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5fc4327d6d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5fc4327d6d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43f8bd1c12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43f8bd1c12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e5c105cef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3e5c105cef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3e5c105cef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3e5c105cef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3e5c105cef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3e5c105cef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3e5c105cef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3e5c105cef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Please include tasks/questions here rather than just referring to a worksheet. This will save on photocopying and facilitate sharing with other schools.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Try and build tasks/questions which escalate through Bloom’s Taxonomy. This will help with differentiation.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60dc249e6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60dc249e6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Learning Objectives contain </a:t>
            </a:r>
            <a:r>
              <a:rPr b="1" lang="en-GB">
                <a:solidFill>
                  <a:schemeClr val="dk1"/>
                </a:solidFill>
              </a:rPr>
              <a:t>concepts </a:t>
            </a:r>
            <a:r>
              <a:rPr lang="en-GB">
                <a:solidFill>
                  <a:schemeClr val="dk1"/>
                </a:solidFill>
              </a:rPr>
              <a:t>(nouns, big ideas), </a:t>
            </a:r>
            <a:r>
              <a:rPr b="1" lang="en-GB">
                <a:solidFill>
                  <a:schemeClr val="dk1"/>
                </a:solidFill>
              </a:rPr>
              <a:t>skills </a:t>
            </a:r>
            <a:r>
              <a:rPr lang="en-GB">
                <a:solidFill>
                  <a:schemeClr val="dk1"/>
                </a:solidFill>
              </a:rPr>
              <a:t>(verbs, measurable behaviours) and sometimes </a:t>
            </a:r>
            <a:r>
              <a:rPr b="1" lang="en-GB">
                <a:solidFill>
                  <a:schemeClr val="dk1"/>
                </a:solidFill>
              </a:rPr>
              <a:t>context </a:t>
            </a:r>
            <a:r>
              <a:rPr lang="en-GB">
                <a:solidFill>
                  <a:schemeClr val="dk1"/>
                </a:solidFill>
              </a:rPr>
              <a:t>(restricting or targeting conditions).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●Example: Students will be able to </a:t>
            </a:r>
            <a:r>
              <a:rPr b="1" lang="en-GB">
                <a:solidFill>
                  <a:schemeClr val="dk1"/>
                </a:solidFill>
              </a:rPr>
              <a:t>describe</a:t>
            </a:r>
            <a:r>
              <a:rPr lang="en-GB">
                <a:solidFill>
                  <a:schemeClr val="dk1"/>
                </a:solidFill>
              </a:rPr>
              <a:t> the concept of </a:t>
            </a:r>
            <a:r>
              <a:rPr b="1" lang="en-GB">
                <a:solidFill>
                  <a:schemeClr val="dk1"/>
                </a:solidFill>
              </a:rPr>
              <a:t>density </a:t>
            </a:r>
            <a:r>
              <a:rPr lang="en-GB">
                <a:solidFill>
                  <a:schemeClr val="dk1"/>
                </a:solidFill>
              </a:rPr>
              <a:t>and apply it to </a:t>
            </a:r>
            <a:r>
              <a:rPr b="1" lang="en-GB">
                <a:solidFill>
                  <a:schemeClr val="dk1"/>
                </a:solidFill>
              </a:rPr>
              <a:t>floating and sinking.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Success criteria are specific measurable outcomes that if met mean that the student has met the learning objective.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Examples: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•Students will be able to compare densities of substances using mass and volume.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•Students will be able to identify whether a solid or liquid will float or sink in a liquid based on their densities.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5ea846924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55ea84692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0dc249e68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60dc249e68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0dc249e68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0dc249e68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60dc249e68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60dc249e68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60dc249e68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60dc249e68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60fd65845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60fd65845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0dc249e68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60dc249e68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600"/>
              <a:buFont typeface="Century Gothic"/>
              <a:buNone/>
              <a:defRPr sz="66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entury Gothic"/>
              <a:buNone/>
              <a:defRPr sz="32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" name="Google Shape;14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69825" y="4467425"/>
            <a:ext cx="1251325" cy="589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/>
          <p:nvPr/>
        </p:nvSpPr>
        <p:spPr>
          <a:xfrm>
            <a:off x="191000" y="4663075"/>
            <a:ext cx="2571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Science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kill Closure">
  <p:cSld name="BLANK_1_1_1_1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9" name="Google Shape;59;p11"/>
          <p:cNvSpPr txBox="1"/>
          <p:nvPr/>
        </p:nvSpPr>
        <p:spPr>
          <a:xfrm rot="-5400000">
            <a:off x="-667850" y="2399550"/>
            <a:ext cx="17718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SKILL CLOSURE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0" name="Google Shape;60;p11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1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62" name="Google Shape;62;p11"/>
          <p:cNvSpPr txBox="1"/>
          <p:nvPr>
            <p:ph idx="2" type="body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dependent Practice">
  <p:cSld name="BLANK_1_1_1_1_1_1_1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5" name="Google Shape;65;p12"/>
          <p:cNvSpPr txBox="1"/>
          <p:nvPr/>
        </p:nvSpPr>
        <p:spPr>
          <a:xfrm rot="-5400000">
            <a:off x="-1128800" y="2670800"/>
            <a:ext cx="26937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INDEPENDENT PRACTICE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6" name="Google Shape;66;p12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2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2" type="body"/>
          </p:nvPr>
        </p:nvSpPr>
        <p:spPr>
          <a:xfrm>
            <a:off x="552550" y="1937350"/>
            <a:ext cx="6173700" cy="29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600"/>
              <a:buFont typeface="Century Gothic"/>
              <a:buNone/>
              <a:defRPr sz="66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76" name="Google Shape;76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entury Gothic"/>
              <a:buNone/>
              <a:defRPr sz="32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7" name="Google Shape;7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8" name="Google Shape;78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69825" y="4467425"/>
            <a:ext cx="1251325" cy="58925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4"/>
          <p:cNvSpPr txBox="1"/>
          <p:nvPr/>
        </p:nvSpPr>
        <p:spPr>
          <a:xfrm>
            <a:off x="191000" y="4663075"/>
            <a:ext cx="2571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Science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aily Review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2" name="Google Shape;82;p15"/>
          <p:cNvSpPr txBox="1"/>
          <p:nvPr/>
        </p:nvSpPr>
        <p:spPr>
          <a:xfrm rot="-5400000">
            <a:off x="-569675" y="2399550"/>
            <a:ext cx="15891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DAILY REVIEW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3" name="Google Shape;83;p15"/>
          <p:cNvSpPr txBox="1"/>
          <p:nvPr>
            <p:ph idx="1" type="body"/>
          </p:nvPr>
        </p:nvSpPr>
        <p:spPr>
          <a:xfrm>
            <a:off x="709450" y="566200"/>
            <a:ext cx="5123100" cy="40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arning Objective and Success Criteria">
  <p:cSld name="BLANK_1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6" name="Google Shape;86;p16"/>
          <p:cNvSpPr txBox="1"/>
          <p:nvPr/>
        </p:nvSpPr>
        <p:spPr>
          <a:xfrm rot="-5400000">
            <a:off x="-929500" y="1209150"/>
            <a:ext cx="22989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LEARNING OBJECTIVE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7" name="Google Shape;87;p16"/>
          <p:cNvSpPr/>
          <p:nvPr/>
        </p:nvSpPr>
        <p:spPr>
          <a:xfrm>
            <a:off x="395650" y="231900"/>
            <a:ext cx="6419100" cy="2305800"/>
          </a:xfrm>
          <a:prstGeom prst="homePlate">
            <a:avLst>
              <a:gd fmla="val 50000" name="adj"/>
            </a:avLst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6"/>
          <p:cNvSpPr txBox="1"/>
          <p:nvPr>
            <p:ph type="title"/>
          </p:nvPr>
        </p:nvSpPr>
        <p:spPr>
          <a:xfrm>
            <a:off x="532075" y="477525"/>
            <a:ext cx="5061600" cy="18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89" name="Google Shape;89;p16"/>
          <p:cNvSpPr txBox="1"/>
          <p:nvPr/>
        </p:nvSpPr>
        <p:spPr>
          <a:xfrm rot="-5400000">
            <a:off x="-790750" y="3730950"/>
            <a:ext cx="20214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SUCCESS CRITERIA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0" name="Google Shape;90;p16"/>
          <p:cNvSpPr txBox="1"/>
          <p:nvPr>
            <p:ph idx="1" type="body"/>
          </p:nvPr>
        </p:nvSpPr>
        <p:spPr>
          <a:xfrm>
            <a:off x="497975" y="2892375"/>
            <a:ext cx="5198100" cy="20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ctivate Prior Knowledge">
  <p:cSld name="BLANK_1_1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3" name="Google Shape;93;p17"/>
          <p:cNvSpPr txBox="1"/>
          <p:nvPr/>
        </p:nvSpPr>
        <p:spPr>
          <a:xfrm rot="-5400000">
            <a:off x="-1398650" y="2399550"/>
            <a:ext cx="32334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ACTIVATE PRIOR KNOWLEDGE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4" name="Google Shape;94;p17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7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96" name="Google Shape;96;p17"/>
          <p:cNvSpPr txBox="1"/>
          <p:nvPr>
            <p:ph idx="2" type="body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cept Development">
  <p:cSld name="BLANK_1_1_1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9" name="Google Shape;99;p18"/>
          <p:cNvSpPr txBox="1"/>
          <p:nvPr/>
        </p:nvSpPr>
        <p:spPr>
          <a:xfrm rot="-5400000">
            <a:off x="-1139375" y="2399550"/>
            <a:ext cx="27285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CONCEPT DEVELOPMENT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0" name="Google Shape;100;p18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8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102" name="Google Shape;102;p18"/>
          <p:cNvSpPr txBox="1"/>
          <p:nvPr>
            <p:ph idx="2" type="body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kill Development/Guided Practice">
  <p:cSld name="BLANK_1_1_1_1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5" name="Google Shape;105;p19"/>
          <p:cNvSpPr txBox="1"/>
          <p:nvPr/>
        </p:nvSpPr>
        <p:spPr>
          <a:xfrm rot="-5400000">
            <a:off x="-1790900" y="2604200"/>
            <a:ext cx="40179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SKILL DEVELOPMENT/GUIDED PRACTICE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6" name="Google Shape;106;p19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9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108" name="Google Shape;108;p19"/>
          <p:cNvSpPr txBox="1"/>
          <p:nvPr>
            <p:ph idx="2" type="body"/>
          </p:nvPr>
        </p:nvSpPr>
        <p:spPr>
          <a:xfrm>
            <a:off x="552550" y="1807725"/>
            <a:ext cx="6173700" cy="311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Relevance">
  <p:cSld name="BLANK_1_1_1_1_1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1" name="Google Shape;111;p20"/>
          <p:cNvSpPr txBox="1"/>
          <p:nvPr/>
        </p:nvSpPr>
        <p:spPr>
          <a:xfrm rot="-5400000">
            <a:off x="-489650" y="2399550"/>
            <a:ext cx="14154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RELEVANCE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2" name="Google Shape;112;p20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0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114" name="Google Shape;114;p20"/>
          <p:cNvSpPr txBox="1"/>
          <p:nvPr>
            <p:ph idx="2" type="body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kill Closure">
  <p:cSld name="BLANK_1_1_1_1_1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7" name="Google Shape;117;p21"/>
          <p:cNvSpPr txBox="1"/>
          <p:nvPr/>
        </p:nvSpPr>
        <p:spPr>
          <a:xfrm rot="-5400000">
            <a:off x="-667850" y="2399550"/>
            <a:ext cx="17718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SKILL CLOSURE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8" name="Google Shape;118;p21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21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120" name="Google Shape;120;p21"/>
          <p:cNvSpPr txBox="1"/>
          <p:nvPr>
            <p:ph idx="2" type="body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 Now">
  <p:cSld name="CUSTOM_1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idx="1" type="body"/>
          </p:nvPr>
        </p:nvSpPr>
        <p:spPr>
          <a:xfrm>
            <a:off x="709450" y="566200"/>
            <a:ext cx="5123100" cy="40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8" name="Google Shape;18;p3"/>
          <p:cNvSpPr txBox="1"/>
          <p:nvPr/>
        </p:nvSpPr>
        <p:spPr>
          <a:xfrm rot="-5400000">
            <a:off x="-352325" y="2399550"/>
            <a:ext cx="11544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 NOW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dependent Practice">
  <p:cSld name="BLANK_1_1_1_1_1_1_1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3" name="Google Shape;123;p22"/>
          <p:cNvSpPr txBox="1"/>
          <p:nvPr/>
        </p:nvSpPr>
        <p:spPr>
          <a:xfrm rot="-5400000">
            <a:off x="-1128800" y="2670800"/>
            <a:ext cx="26937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INDEPENDENT PRACTICE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4" name="Google Shape;124;p22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2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126" name="Google Shape;126;p22"/>
          <p:cNvSpPr txBox="1"/>
          <p:nvPr>
            <p:ph idx="2" type="body"/>
          </p:nvPr>
        </p:nvSpPr>
        <p:spPr>
          <a:xfrm>
            <a:off x="552550" y="1937350"/>
            <a:ext cx="6173700" cy="29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rompt Boxes">
  <p:cSld name="CUSTOM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 rot="-5400000">
            <a:off x="-636425" y="2399550"/>
            <a:ext cx="17226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PROMPT BOXES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586550" y="547850"/>
            <a:ext cx="7986000" cy="266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aily Review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" name="Google Shape;24;p5"/>
          <p:cNvSpPr txBox="1"/>
          <p:nvPr/>
        </p:nvSpPr>
        <p:spPr>
          <a:xfrm rot="-5400000">
            <a:off x="-569675" y="2399550"/>
            <a:ext cx="15891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DAILY REVIEW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709450" y="566200"/>
            <a:ext cx="5123100" cy="40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arning Objective and Success Criteria">
  <p:cSld name="BLANK_1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" name="Google Shape;28;p6"/>
          <p:cNvSpPr txBox="1"/>
          <p:nvPr/>
        </p:nvSpPr>
        <p:spPr>
          <a:xfrm rot="-5400000">
            <a:off x="-929500" y="1209150"/>
            <a:ext cx="22989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LEARNING OBJECTIVE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" name="Google Shape;29;p6"/>
          <p:cNvSpPr/>
          <p:nvPr/>
        </p:nvSpPr>
        <p:spPr>
          <a:xfrm>
            <a:off x="395650" y="231900"/>
            <a:ext cx="6419100" cy="2305800"/>
          </a:xfrm>
          <a:prstGeom prst="homePlate">
            <a:avLst>
              <a:gd fmla="val 50000" name="adj"/>
            </a:avLst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6"/>
          <p:cNvSpPr txBox="1"/>
          <p:nvPr>
            <p:ph type="title"/>
          </p:nvPr>
        </p:nvSpPr>
        <p:spPr>
          <a:xfrm>
            <a:off x="532075" y="477525"/>
            <a:ext cx="5061600" cy="18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/>
        </p:nvSpPr>
        <p:spPr>
          <a:xfrm rot="-5400000">
            <a:off x="-790750" y="3730950"/>
            <a:ext cx="20214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SUCCESS CRITERIA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2" name="Google Shape;32;p6"/>
          <p:cNvSpPr txBox="1"/>
          <p:nvPr>
            <p:ph idx="1" type="body"/>
          </p:nvPr>
        </p:nvSpPr>
        <p:spPr>
          <a:xfrm>
            <a:off x="497975" y="2892375"/>
            <a:ext cx="5198100" cy="20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ctivate Prior Knowledge">
  <p:cSld name="BLANK_1_1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5" name="Google Shape;35;p7"/>
          <p:cNvSpPr txBox="1"/>
          <p:nvPr/>
        </p:nvSpPr>
        <p:spPr>
          <a:xfrm rot="-5400000">
            <a:off x="-1398650" y="2399550"/>
            <a:ext cx="32334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ACTIVATE PRIOR KNOWLEDG</a:t>
            </a: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6" name="Google Shape;36;p7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7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2" type="body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cept Development">
  <p:cSld name="BLANK_1_1_1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1" name="Google Shape;41;p8"/>
          <p:cNvSpPr txBox="1"/>
          <p:nvPr/>
        </p:nvSpPr>
        <p:spPr>
          <a:xfrm rot="-5400000">
            <a:off x="-1139375" y="2399550"/>
            <a:ext cx="27285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CONCEPT DEVELOPMENT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2" name="Google Shape;42;p8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8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2" type="body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kill Development/Guided Practice">
  <p:cSld name="BLANK_1_1_1_1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7" name="Google Shape;47;p9"/>
          <p:cNvSpPr txBox="1"/>
          <p:nvPr/>
        </p:nvSpPr>
        <p:spPr>
          <a:xfrm rot="-5400000">
            <a:off x="-1790900" y="2604200"/>
            <a:ext cx="40179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SKILL DEVELOPMENT/GUIDED PRACTICE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8" name="Google Shape;48;p9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552550" y="1807725"/>
            <a:ext cx="6173700" cy="311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Relevance">
  <p:cSld name="BLANK_1_1_1_1_1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3" name="Google Shape;53;p10"/>
          <p:cNvSpPr txBox="1"/>
          <p:nvPr/>
        </p:nvSpPr>
        <p:spPr>
          <a:xfrm rot="-5400000">
            <a:off x="-489650" y="2399550"/>
            <a:ext cx="14154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RELEVANCE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4" name="Google Shape;54;p10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2" type="body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47750" y="34100"/>
            <a:ext cx="9063300" cy="5075400"/>
          </a:xfrm>
          <a:prstGeom prst="roundRect">
            <a:avLst>
              <a:gd fmla="val 3214" name="adj"/>
            </a:avLst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Char char="●"/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○"/>
              <a:defRPr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■"/>
              <a:defRPr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●"/>
              <a:defRPr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○"/>
              <a:defRPr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■"/>
              <a:defRPr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●"/>
              <a:defRPr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○"/>
              <a:defRPr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Century Gothic"/>
              <a:buChar char="■"/>
              <a:defRPr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1" name="Google Shape;71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2" name="Google Shape;72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3" name="Google Shape;73;p13"/>
          <p:cNvSpPr/>
          <p:nvPr/>
        </p:nvSpPr>
        <p:spPr>
          <a:xfrm>
            <a:off x="47750" y="34100"/>
            <a:ext cx="9063300" cy="5075400"/>
          </a:xfrm>
          <a:prstGeom prst="roundRect">
            <a:avLst>
              <a:gd fmla="val 3214" name="adj"/>
            </a:avLst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Relationship Id="rId4" Type="http://schemas.openxmlformats.org/officeDocument/2006/relationships/image" Target="../media/image3.png"/><Relationship Id="rId5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Relationship Id="rId4" Type="http://schemas.openxmlformats.org/officeDocument/2006/relationships/image" Target="../media/image7.png"/><Relationship Id="rId5" Type="http://schemas.openxmlformats.org/officeDocument/2006/relationships/image" Target="../media/image11.png"/><Relationship Id="rId6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6.png"/><Relationship Id="rId6" Type="http://schemas.openxmlformats.org/officeDocument/2006/relationships/image" Target="../media/image14.png"/><Relationship Id="rId7" Type="http://schemas.openxmlformats.org/officeDocument/2006/relationships/image" Target="../media/image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6.png"/><Relationship Id="rId6" Type="http://schemas.openxmlformats.org/officeDocument/2006/relationships/image" Target="../media/image18.png"/><Relationship Id="rId7" Type="http://schemas.openxmlformats.org/officeDocument/2006/relationships/image" Target="../media/image24.png"/><Relationship Id="rId8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1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7.png"/><Relationship Id="rId6" Type="http://schemas.openxmlformats.org/officeDocument/2006/relationships/image" Target="../media/image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3"/>
          <p:cNvPicPr preferRelativeResize="0"/>
          <p:nvPr/>
        </p:nvPicPr>
        <p:blipFill rotWithShape="1">
          <a:blip r:embed="rId3">
            <a:alphaModFix amt="38000"/>
          </a:blip>
          <a:srcRect b="0" l="0" r="0" t="0"/>
          <a:stretch/>
        </p:blipFill>
        <p:spPr>
          <a:xfrm>
            <a:off x="0" y="0"/>
            <a:ext cx="9144001" cy="514350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2" name="Google Shape;132;p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ELEMENTS </a:t>
            </a:r>
            <a:endParaRPr/>
          </a:p>
        </p:txBody>
      </p:sp>
      <p:sp>
        <p:nvSpPr>
          <p:cNvPr id="133" name="Google Shape;133;p2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chemeClr val="dk1"/>
                </a:solidFill>
              </a:rPr>
              <a:t>We will describe an element at the particle level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 txBox="1"/>
          <p:nvPr>
            <p:ph idx="1" type="body"/>
          </p:nvPr>
        </p:nvSpPr>
        <p:spPr>
          <a:xfrm>
            <a:off x="499650" y="566200"/>
            <a:ext cx="8457300" cy="409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Repeat the opposite word/phrase.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4800"/>
              <a:t>GROUPS</a:t>
            </a:r>
            <a:endParaRPr sz="4800"/>
          </a:p>
          <a:p>
            <a:pPr indent="0" lvl="0" marL="0" rtl="0" algn="r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4800">
                <a:solidFill>
                  <a:srgbClr val="0B5394"/>
                </a:solidFill>
              </a:rPr>
              <a:t>COLUMNS GOING DOWN</a:t>
            </a:r>
            <a:endParaRPr sz="4800"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3"/>
          <p:cNvSpPr txBox="1"/>
          <p:nvPr>
            <p:ph idx="1" type="body"/>
          </p:nvPr>
        </p:nvSpPr>
        <p:spPr>
          <a:xfrm>
            <a:off x="581900" y="566200"/>
            <a:ext cx="8125500" cy="44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dk1"/>
                </a:solidFill>
              </a:rPr>
              <a:t>Select </a:t>
            </a:r>
            <a:r>
              <a:rPr lang="en-GB" sz="2400">
                <a:solidFill>
                  <a:schemeClr val="dk1"/>
                </a:solidFill>
              </a:rPr>
              <a:t>the correct properties below for metals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-3937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AutoNum type="arabicPeriod"/>
            </a:pPr>
            <a:r>
              <a:rPr lang="en-GB" sz="2400">
                <a:solidFill>
                  <a:schemeClr val="dk1"/>
                </a:solidFill>
              </a:rPr>
              <a:t>Metals are </a:t>
            </a:r>
            <a:r>
              <a:rPr lang="en-GB" sz="2600">
                <a:solidFill>
                  <a:schemeClr val="dk1"/>
                </a:solidFill>
              </a:rPr>
              <a:t> </a:t>
            </a:r>
            <a:r>
              <a:rPr b="1" lang="en-GB" sz="2600">
                <a:solidFill>
                  <a:schemeClr val="dk1"/>
                </a:solidFill>
              </a:rPr>
              <a:t>Solid / Liquid</a:t>
            </a:r>
            <a:r>
              <a:rPr lang="en-GB" sz="2600">
                <a:solidFill>
                  <a:schemeClr val="dk1"/>
                </a:solidFill>
              </a:rPr>
              <a:t>   at room temperature</a:t>
            </a:r>
            <a:endParaRPr sz="2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600">
                <a:solidFill>
                  <a:schemeClr val="dk1"/>
                </a:solidFill>
              </a:rPr>
              <a:t> </a:t>
            </a:r>
            <a:endParaRPr sz="2600">
              <a:solidFill>
                <a:schemeClr val="dk1"/>
              </a:solidFill>
            </a:endParaRPr>
          </a:p>
          <a:p>
            <a:pPr indent="-3937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AutoNum type="arabicPeriod"/>
            </a:pPr>
            <a:r>
              <a:rPr lang="en-GB" sz="2600">
                <a:solidFill>
                  <a:schemeClr val="dk1"/>
                </a:solidFill>
              </a:rPr>
              <a:t>Have a   </a:t>
            </a:r>
            <a:r>
              <a:rPr b="1" lang="en-GB" sz="2600">
                <a:solidFill>
                  <a:schemeClr val="dk1"/>
                </a:solidFill>
              </a:rPr>
              <a:t>   Dull / Shiny</a:t>
            </a:r>
            <a:r>
              <a:rPr lang="en-GB" sz="2600">
                <a:solidFill>
                  <a:schemeClr val="dk1"/>
                </a:solidFill>
              </a:rPr>
              <a:t>      finish </a:t>
            </a:r>
            <a:endParaRPr sz="26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</a:endParaRPr>
          </a:p>
          <a:p>
            <a:pPr indent="-3937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AutoNum type="arabicPeriod"/>
            </a:pPr>
            <a:r>
              <a:rPr lang="en-GB" sz="2600">
                <a:solidFill>
                  <a:schemeClr val="dk1"/>
                </a:solidFill>
              </a:rPr>
              <a:t>Have a      </a:t>
            </a:r>
            <a:r>
              <a:rPr b="1" lang="en-GB" sz="2600">
                <a:solidFill>
                  <a:schemeClr val="dk1"/>
                </a:solidFill>
              </a:rPr>
              <a:t> High / Low </a:t>
            </a:r>
            <a:r>
              <a:rPr lang="en-GB" sz="2600">
                <a:solidFill>
                  <a:schemeClr val="dk1"/>
                </a:solidFill>
              </a:rPr>
              <a:t>     melting </a:t>
            </a:r>
            <a:r>
              <a:rPr lang="en-GB" sz="2600">
                <a:solidFill>
                  <a:schemeClr val="dk1"/>
                </a:solidFill>
              </a:rPr>
              <a:t>temperature</a:t>
            </a:r>
            <a:r>
              <a:rPr lang="en-GB" sz="2600">
                <a:solidFill>
                  <a:schemeClr val="dk1"/>
                </a:solidFill>
              </a:rPr>
              <a:t> </a:t>
            </a:r>
            <a:endParaRPr sz="2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4"/>
          <p:cNvSpPr txBox="1"/>
          <p:nvPr>
            <p:ph idx="1" type="body"/>
          </p:nvPr>
        </p:nvSpPr>
        <p:spPr>
          <a:xfrm>
            <a:off x="457225" y="415625"/>
            <a:ext cx="3927900" cy="420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Are these elements metals or n</a:t>
            </a:r>
            <a:r>
              <a:rPr lang="en-GB" sz="3000"/>
              <a:t>on-metals</a:t>
            </a:r>
            <a:r>
              <a:rPr lang="en-GB" sz="3000"/>
              <a:t>? 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9" name="Google Shape;199;p34"/>
          <p:cNvPicPr preferRelativeResize="0"/>
          <p:nvPr/>
        </p:nvPicPr>
        <p:blipFill rotWithShape="1">
          <a:blip r:embed="rId3">
            <a:alphaModFix/>
          </a:blip>
          <a:srcRect b="25701" l="51459" r="26672" t="23586"/>
          <a:stretch/>
        </p:blipFill>
        <p:spPr>
          <a:xfrm>
            <a:off x="4655125" y="768950"/>
            <a:ext cx="3091176" cy="4030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5"/>
          <p:cNvSpPr txBox="1"/>
          <p:nvPr>
            <p:ph idx="1" type="body"/>
          </p:nvPr>
        </p:nvSpPr>
        <p:spPr>
          <a:xfrm>
            <a:off x="709450" y="566200"/>
            <a:ext cx="5123100" cy="40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/>
              <a:t>Name these element from their symbols: </a:t>
            </a:r>
            <a:endParaRPr sz="2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3000"/>
              <a:t>S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3000"/>
              <a:t>Fe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3000"/>
              <a:t>Cl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3000"/>
              <a:t>Na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6"/>
          <p:cNvSpPr txBox="1"/>
          <p:nvPr>
            <p:ph idx="1" type="body"/>
          </p:nvPr>
        </p:nvSpPr>
        <p:spPr>
          <a:xfrm>
            <a:off x="458925" y="2804550"/>
            <a:ext cx="6139200" cy="201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GB" sz="2000">
                <a:solidFill>
                  <a:schemeClr val="dk1"/>
                </a:solidFill>
                <a:highlight>
                  <a:srgbClr val="FFFFFF"/>
                </a:highlight>
              </a:rPr>
              <a:t>We will define an element.</a:t>
            </a:r>
            <a:endParaRPr sz="2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GB" sz="2000">
                <a:solidFill>
                  <a:schemeClr val="dk1"/>
                </a:solidFill>
                <a:highlight>
                  <a:srgbClr val="FFFFFF"/>
                </a:highlight>
              </a:rPr>
              <a:t>We will identify different types of molecules. </a:t>
            </a:r>
            <a:endParaRPr sz="2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GB" sz="2000">
                <a:solidFill>
                  <a:schemeClr val="dk1"/>
                </a:solidFill>
                <a:highlight>
                  <a:srgbClr val="FFFFFF"/>
                </a:highlight>
              </a:rPr>
              <a:t>We will identify chemical formulas as molecules.  </a:t>
            </a:r>
            <a:endParaRPr sz="20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210" name="Google Shape;210;p36"/>
          <p:cNvSpPr txBox="1"/>
          <p:nvPr>
            <p:ph type="title"/>
          </p:nvPr>
        </p:nvSpPr>
        <p:spPr>
          <a:xfrm>
            <a:off x="566225" y="467775"/>
            <a:ext cx="5387400" cy="183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/>
              <a:t>We will describe an element at the particle level</a:t>
            </a:r>
            <a:endParaRPr sz="4000"/>
          </a:p>
        </p:txBody>
      </p:sp>
      <p:graphicFrame>
        <p:nvGraphicFramePr>
          <p:cNvPr id="211" name="Google Shape;211;p36"/>
          <p:cNvGraphicFramePr/>
          <p:nvPr/>
        </p:nvGraphicFramePr>
        <p:xfrm>
          <a:off x="6745400" y="4023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082525"/>
              </a:tblGrid>
              <a:tr h="121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DECLARE THE OBJECTIVE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5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Read the learning objective to your partner.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12" name="Google Shape;212;p36"/>
          <p:cNvGraphicFramePr/>
          <p:nvPr/>
        </p:nvGraphicFramePr>
        <p:xfrm>
          <a:off x="7603350" y="229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224575"/>
              </a:tblGrid>
              <a:tr h="172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TRACK WITH ME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3" name="Google Shape;213;p36"/>
          <p:cNvGraphicFramePr/>
          <p:nvPr/>
        </p:nvGraphicFramePr>
        <p:xfrm>
          <a:off x="7603350" y="738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224575"/>
              </a:tblGrid>
              <a:tr h="172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READ</a:t>
                      </a: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WITH ME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7"/>
          <p:cNvSpPr txBox="1"/>
          <p:nvPr>
            <p:ph idx="2" type="body"/>
          </p:nvPr>
        </p:nvSpPr>
        <p:spPr>
          <a:xfrm>
            <a:off x="552550" y="852700"/>
            <a:ext cx="4289700" cy="40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You already know that a particle is the smallest part of matter. It is modelled as a sphere.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An atom is the smallest part of an element.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Why would an atom be modelled using a sphere?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7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lt1"/>
                </a:solidFill>
              </a:rPr>
              <a:t>We will describe an element at the particle level </a:t>
            </a:r>
            <a:endParaRPr sz="1600"/>
          </a:p>
        </p:txBody>
      </p:sp>
      <p:pic>
        <p:nvPicPr>
          <p:cNvPr id="220" name="Google Shape;220;p37"/>
          <p:cNvPicPr preferRelativeResize="0"/>
          <p:nvPr/>
        </p:nvPicPr>
        <p:blipFill rotWithShape="1">
          <a:blip r:embed="rId3">
            <a:alphaModFix/>
          </a:blip>
          <a:srcRect b="7864" l="66076" r="0" t="18773"/>
          <a:stretch/>
        </p:blipFill>
        <p:spPr>
          <a:xfrm>
            <a:off x="4980575" y="1867822"/>
            <a:ext cx="1781249" cy="289117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21" name="Google Shape;221;p37"/>
          <p:cNvGraphicFramePr/>
          <p:nvPr/>
        </p:nvGraphicFramePr>
        <p:xfrm>
          <a:off x="6850430" y="567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34475"/>
              </a:tblGrid>
              <a:tr h="121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MAKE THE CONNECTION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Students, you already know that a  solid, liquid or gas is made up of individual particles. 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These are too small to be seen so are modelled by a ball or sphere to show an individual part of matter. 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8"/>
          <p:cNvSpPr txBox="1"/>
          <p:nvPr>
            <p:ph idx="2" type="body"/>
          </p:nvPr>
        </p:nvSpPr>
        <p:spPr>
          <a:xfrm>
            <a:off x="511600" y="725550"/>
            <a:ext cx="6214800" cy="4192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Each element is made up of only one type of atom.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An atom is the smallest part of matter.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A sphere shape is used to show one individual atom of an element because they are too small to be seen.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Examples:       </a:t>
            </a:r>
            <a:r>
              <a:rPr lang="en-GB">
                <a:solidFill>
                  <a:schemeClr val="dk1"/>
                </a:solidFill>
              </a:rPr>
              <a:t>                               </a:t>
            </a:r>
            <a:r>
              <a:rPr lang="en-GB">
                <a:solidFill>
                  <a:schemeClr val="dk1"/>
                </a:solidFill>
              </a:rPr>
              <a:t>          </a:t>
            </a:r>
            <a:r>
              <a:rPr lang="en-GB" sz="1600">
                <a:solidFill>
                  <a:schemeClr val="dk1"/>
                </a:solidFill>
              </a:rPr>
              <a:t>  </a:t>
            </a:r>
            <a:r>
              <a:rPr lang="en-GB" sz="1600">
                <a:solidFill>
                  <a:schemeClr val="dk1"/>
                </a:solidFill>
              </a:rPr>
              <a:t>Non example: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27" name="Google Shape;227;p38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lt1"/>
                </a:solidFill>
              </a:rPr>
              <a:t>We will describe an element at the particle level</a:t>
            </a:r>
            <a:endParaRPr/>
          </a:p>
        </p:txBody>
      </p:sp>
      <p:pic>
        <p:nvPicPr>
          <p:cNvPr id="228" name="Google Shape;228;p38"/>
          <p:cNvPicPr preferRelativeResize="0"/>
          <p:nvPr/>
        </p:nvPicPr>
        <p:blipFill rotWithShape="1">
          <a:blip r:embed="rId3">
            <a:alphaModFix/>
          </a:blip>
          <a:srcRect b="10050" l="655" r="0" t="16587"/>
          <a:stretch/>
        </p:blipFill>
        <p:spPr>
          <a:xfrm>
            <a:off x="511600" y="2625625"/>
            <a:ext cx="3818875" cy="21166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29" name="Google Shape;229;p38"/>
          <p:cNvGraphicFramePr/>
          <p:nvPr/>
        </p:nvGraphicFramePr>
        <p:xfrm>
          <a:off x="6809335" y="7255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42625"/>
              </a:tblGrid>
              <a:tr h="378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544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Is the diagram below showing an example of an element? 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Explain your answer. 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0" name="Google Shape;230;p38"/>
          <p:cNvSpPr txBox="1"/>
          <p:nvPr/>
        </p:nvSpPr>
        <p:spPr>
          <a:xfrm>
            <a:off x="4659700" y="4001875"/>
            <a:ext cx="1877400" cy="8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Century Gothic"/>
                <a:ea typeface="Century Gothic"/>
                <a:cs typeface="Century Gothic"/>
                <a:sym typeface="Century Gothic"/>
              </a:rPr>
              <a:t>Water is not an element. It is made up of individual atoms of the elements Hydrogen and Oxygen joined together.  </a:t>
            </a:r>
            <a:endParaRPr sz="10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31" name="Google Shape;231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3450" y="2660375"/>
            <a:ext cx="1400075" cy="141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50018" y="2571762"/>
            <a:ext cx="1767032" cy="193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9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lt1"/>
                </a:solidFill>
              </a:rPr>
              <a:t>We will describe an element at the particle level </a:t>
            </a:r>
            <a:endParaRPr/>
          </a:p>
        </p:txBody>
      </p:sp>
      <p:sp>
        <p:nvSpPr>
          <p:cNvPr id="238" name="Google Shape;238;p39"/>
          <p:cNvSpPr txBox="1"/>
          <p:nvPr>
            <p:ph idx="2" type="body"/>
          </p:nvPr>
        </p:nvSpPr>
        <p:spPr>
          <a:xfrm>
            <a:off x="458725" y="673425"/>
            <a:ext cx="6129300" cy="23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A </a:t>
            </a:r>
            <a:r>
              <a:rPr b="1" lang="en-GB" sz="1600"/>
              <a:t>monatomic₁</a:t>
            </a:r>
            <a:r>
              <a:rPr b="1" lang="en-GB" sz="1600"/>
              <a:t> element</a:t>
            </a:r>
            <a:r>
              <a:rPr lang="en-GB" sz="1600"/>
              <a:t> is made up of one individual atom. </a:t>
            </a:r>
            <a:r>
              <a:rPr lang="en-GB" sz="1600">
                <a:solidFill>
                  <a:schemeClr val="dk1"/>
                </a:solidFill>
              </a:rPr>
              <a:t>They are not bonded₂ to any other atom.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600"/>
              <a:t>Only six elements on the P</a:t>
            </a:r>
            <a:r>
              <a:rPr lang="en-GB" sz="1600"/>
              <a:t>eriodic</a:t>
            </a:r>
            <a:r>
              <a:rPr lang="en-GB" sz="1600"/>
              <a:t> Table exist as </a:t>
            </a:r>
            <a:r>
              <a:rPr lang="en-GB" sz="1600">
                <a:solidFill>
                  <a:schemeClr val="dk1"/>
                </a:solidFill>
              </a:rPr>
              <a:t>m</a:t>
            </a:r>
            <a:r>
              <a:rPr lang="en-GB" sz="1600">
                <a:solidFill>
                  <a:schemeClr val="dk1"/>
                </a:solidFill>
              </a:rPr>
              <a:t>onatomic₁ elements. They are all gases. A single sphere models a monatomic element.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239" name="Google Shape;239;p39"/>
          <p:cNvGraphicFramePr/>
          <p:nvPr/>
        </p:nvGraphicFramePr>
        <p:xfrm>
          <a:off x="6685300" y="85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42625"/>
              </a:tblGrid>
              <a:tr h="121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2563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Oxygen is a gas but is it a </a:t>
                      </a: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monatomic element</a:t>
                      </a: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? 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Explain your answer. 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40" name="Google Shape;240;p39"/>
          <p:cNvGraphicFramePr/>
          <p:nvPr/>
        </p:nvGraphicFramePr>
        <p:xfrm>
          <a:off x="6739863" y="4157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34475"/>
              </a:tblGrid>
              <a:tr h="172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VOCABULARY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1 - one atom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2 - Joined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41" name="Google Shape;241;p39"/>
          <p:cNvGraphicFramePr/>
          <p:nvPr/>
        </p:nvGraphicFramePr>
        <p:xfrm>
          <a:off x="649125" y="2478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265575"/>
                <a:gridCol w="18482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Element name 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Model 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505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Helium</a:t>
                      </a:r>
                      <a:endParaRPr sz="16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Neon </a:t>
                      </a:r>
                      <a:endParaRPr sz="16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Argon</a:t>
                      </a:r>
                      <a:endParaRPr sz="16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242" name="Google Shape;24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6162" y="2198986"/>
            <a:ext cx="1680900" cy="138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29225" y="2960050"/>
            <a:ext cx="546550" cy="54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91575" y="3670094"/>
            <a:ext cx="546550" cy="543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39975" y="4383075"/>
            <a:ext cx="649775" cy="65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0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lt1"/>
                </a:solidFill>
              </a:rPr>
              <a:t>We will describe an element at the particle level </a:t>
            </a:r>
            <a:endParaRPr/>
          </a:p>
        </p:txBody>
      </p:sp>
      <p:sp>
        <p:nvSpPr>
          <p:cNvPr id="251" name="Google Shape;251;p40"/>
          <p:cNvSpPr txBox="1"/>
          <p:nvPr>
            <p:ph idx="2" type="body"/>
          </p:nvPr>
        </p:nvSpPr>
        <p:spPr>
          <a:xfrm>
            <a:off x="538725" y="665675"/>
            <a:ext cx="6186600" cy="176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A</a:t>
            </a:r>
            <a:r>
              <a:rPr lang="en-GB" sz="1600">
                <a:solidFill>
                  <a:schemeClr val="dk1"/>
                </a:solidFill>
              </a:rPr>
              <a:t> </a:t>
            </a:r>
            <a:r>
              <a:rPr b="1" lang="en-GB" sz="1600">
                <a:solidFill>
                  <a:schemeClr val="dk1"/>
                </a:solidFill>
              </a:rPr>
              <a:t>chemical formula</a:t>
            </a:r>
            <a:r>
              <a:rPr lang="en-GB" sz="1600">
                <a:solidFill>
                  <a:schemeClr val="dk1"/>
                </a:solidFill>
              </a:rPr>
              <a:t> shows how many atoms are bonded₁ together. The chemical formula uses the elements symbol.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A </a:t>
            </a:r>
            <a:r>
              <a:rPr b="1" lang="en-GB" sz="1600">
                <a:solidFill>
                  <a:schemeClr val="dk1"/>
                </a:solidFill>
              </a:rPr>
              <a:t>subscript</a:t>
            </a:r>
            <a:r>
              <a:rPr lang="en-GB" sz="1600">
                <a:solidFill>
                  <a:schemeClr val="dk1"/>
                </a:solidFill>
              </a:rPr>
              <a:t> is the small number after the symbol that shows the amount of atoms joined together. 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If there is only one atom (monatomic) there is no subscript.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aphicFrame>
        <p:nvGraphicFramePr>
          <p:cNvPr id="252" name="Google Shape;252;p40"/>
          <p:cNvGraphicFramePr/>
          <p:nvPr/>
        </p:nvGraphicFramePr>
        <p:xfrm>
          <a:off x="7263375" y="412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688350"/>
              </a:tblGrid>
              <a:tr h="172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VOCABULARY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1 - Joined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53" name="Google Shape;25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9200" y="2659107"/>
            <a:ext cx="1011150" cy="8340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54" name="Google Shape;254;p40"/>
          <p:cNvGraphicFramePr/>
          <p:nvPr/>
        </p:nvGraphicFramePr>
        <p:xfrm>
          <a:off x="6825873" y="3476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52925"/>
              </a:tblGrid>
              <a:tr h="318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2781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Below is a molecule of the element Phosphorus (P)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What is its </a:t>
                      </a: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formula: 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Century Gothic"/>
                        <a:buAutoNum type="alphaLcParenR"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P₃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Century Gothic"/>
                        <a:buAutoNum type="alphaLcParenR"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P₄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Century Gothic"/>
                        <a:buAutoNum type="alphaLcParenR"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₇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55" name="Google Shape;255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68040" y="3934162"/>
            <a:ext cx="1011147" cy="108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41025" y="3570511"/>
            <a:ext cx="1244350" cy="1449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40"/>
          <p:cNvPicPr preferRelativeResize="0"/>
          <p:nvPr/>
        </p:nvPicPr>
        <p:blipFill rotWithShape="1">
          <a:blip r:embed="rId6">
            <a:alphaModFix/>
          </a:blip>
          <a:srcRect b="0" l="8029" r="0" t="9974"/>
          <a:stretch/>
        </p:blipFill>
        <p:spPr>
          <a:xfrm>
            <a:off x="7263375" y="2283200"/>
            <a:ext cx="1437375" cy="120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4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02912" y="2714961"/>
            <a:ext cx="612650" cy="9378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59" name="Google Shape;259;p40"/>
          <p:cNvGraphicFramePr/>
          <p:nvPr/>
        </p:nvGraphicFramePr>
        <p:xfrm>
          <a:off x="538725" y="2659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187450"/>
                <a:gridCol w="1051600"/>
                <a:gridCol w="1261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Chemical name:</a:t>
                      </a:r>
                      <a:endParaRPr b="1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Chemical formula </a:t>
                      </a:r>
                      <a:endParaRPr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Subscript number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Helium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-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Oxygen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O₂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Ozone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O₃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Sulfur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S₈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1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lt1"/>
                </a:solidFill>
              </a:rPr>
              <a:t>We will describe an element at the particle level </a:t>
            </a:r>
            <a:endParaRPr/>
          </a:p>
        </p:txBody>
      </p:sp>
      <p:sp>
        <p:nvSpPr>
          <p:cNvPr id="265" name="Google Shape;265;p41"/>
          <p:cNvSpPr txBox="1"/>
          <p:nvPr>
            <p:ph idx="2" type="body"/>
          </p:nvPr>
        </p:nvSpPr>
        <p:spPr>
          <a:xfrm>
            <a:off x="428400" y="639950"/>
            <a:ext cx="6307200" cy="86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600"/>
              <a:t>An </a:t>
            </a:r>
            <a:r>
              <a:rPr b="1" lang="en-GB" sz="1600"/>
              <a:t>element</a:t>
            </a:r>
            <a:r>
              <a:rPr lang="en-GB" sz="1600"/>
              <a:t> </a:t>
            </a:r>
            <a:r>
              <a:rPr b="1" lang="en-GB" sz="1600"/>
              <a:t>molecule </a:t>
            </a:r>
            <a:r>
              <a:rPr lang="en-GB" sz="1600"/>
              <a:t>is two or more of the same atoms bonded₁ together. There are three</a:t>
            </a:r>
            <a:r>
              <a:rPr lang="en-GB" sz="1600"/>
              <a:t> </a:t>
            </a:r>
            <a:r>
              <a:rPr lang="en-GB" sz="1600"/>
              <a:t>types</a:t>
            </a:r>
            <a:r>
              <a:rPr lang="en-GB" sz="1600"/>
              <a:t> of elements. </a:t>
            </a:r>
            <a:endParaRPr sz="1600"/>
          </a:p>
        </p:txBody>
      </p:sp>
      <p:graphicFrame>
        <p:nvGraphicFramePr>
          <p:cNvPr id="266" name="Google Shape;266;p41"/>
          <p:cNvGraphicFramePr/>
          <p:nvPr/>
        </p:nvGraphicFramePr>
        <p:xfrm>
          <a:off x="428400" y="1415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347825"/>
                <a:gridCol w="1335475"/>
                <a:gridCol w="1335475"/>
                <a:gridCol w="1738725"/>
                <a:gridCol w="1480800"/>
              </a:tblGrid>
              <a:tr h="528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Type of Element </a:t>
                      </a: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 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Metal / Non-Metal 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Chemical formula 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Model 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787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Diatomic₂ molecule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 atoms bonded₁ together</a:t>
                      </a:r>
                      <a:endParaRPr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Non-metals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Oxygen gas (O₂)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Chlorine (Cl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₂)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991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Polyatomic₃ 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Molecule 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 or more atoms bonded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₁</a:t>
                      </a: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together</a:t>
                      </a:r>
                      <a:endParaRPr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Non-metals 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Sulfur (S₈)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Ozone gas (O₃)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1194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Lattice 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atoms of the same element bonded in a grid </a:t>
                      </a:r>
                      <a:endParaRPr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Metals and non-metals 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Diamond </a:t>
                      </a: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(C)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(carbon)  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Aluminium (Al)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267" name="Google Shape;267;p41"/>
          <p:cNvGraphicFramePr/>
          <p:nvPr/>
        </p:nvGraphicFramePr>
        <p:xfrm>
          <a:off x="7788563" y="3925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226950"/>
              </a:tblGrid>
              <a:tr h="172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VOCABULARY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1 - Joined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2 - Two atoms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3 - Many atoms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68" name="Google Shape;26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5050" y="2122850"/>
            <a:ext cx="645868" cy="5327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69" name="Google Shape;269;p41"/>
          <p:cNvGraphicFramePr/>
          <p:nvPr/>
        </p:nvGraphicFramePr>
        <p:xfrm>
          <a:off x="6831773" y="2660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47025"/>
              </a:tblGrid>
              <a:tr h="151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658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What is the difference between each type of element? 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70" name="Google Shape;270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70914" y="2948575"/>
            <a:ext cx="729099" cy="78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0037" y="3027413"/>
            <a:ext cx="535913" cy="624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70937" y="2098146"/>
            <a:ext cx="729100" cy="582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4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64314" y="4444240"/>
            <a:ext cx="862425" cy="532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4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280024" y="3925520"/>
            <a:ext cx="535925" cy="4216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75" name="Google Shape;275;p41"/>
          <p:cNvGraphicFramePr/>
          <p:nvPr/>
        </p:nvGraphicFramePr>
        <p:xfrm>
          <a:off x="7825300" y="2779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153500"/>
              </a:tblGrid>
              <a:tr h="308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EXTENSION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FA8DC"/>
                    </a:solidFill>
                  </a:tcPr>
                </a:tc>
              </a:tr>
              <a:tr h="4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 lattice has no subscript 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/>
          <p:nvPr>
            <p:ph idx="1" type="body"/>
          </p:nvPr>
        </p:nvSpPr>
        <p:spPr>
          <a:xfrm>
            <a:off x="586550" y="243050"/>
            <a:ext cx="7986000" cy="18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Do not delete this slide.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This slide is designed so that you can copy the </a:t>
            </a:r>
            <a:r>
              <a:rPr b="1" lang="en-GB"/>
              <a:t>prompt box</a:t>
            </a:r>
            <a:r>
              <a:rPr lang="en-GB"/>
              <a:t> you need and insert it into your slides.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/>
              <a:t>This slide is hidden and will not be included when presenting your lesson.</a:t>
            </a:r>
            <a:endParaRPr/>
          </a:p>
        </p:txBody>
      </p:sp>
      <p:graphicFrame>
        <p:nvGraphicFramePr>
          <p:cNvPr id="139" name="Google Shape;139;p24"/>
          <p:cNvGraphicFramePr/>
          <p:nvPr/>
        </p:nvGraphicFramePr>
        <p:xfrm>
          <a:off x="2040790" y="3654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34475"/>
              </a:tblGrid>
              <a:tr h="320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TEACHER CUE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</a:tr>
              <a:tr h="388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40" name="Google Shape;140;p24"/>
          <p:cNvGraphicFramePr/>
          <p:nvPr/>
        </p:nvGraphicFramePr>
        <p:xfrm>
          <a:off x="2040800" y="2531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34475"/>
              </a:tblGrid>
              <a:tr h="172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VOCABULARY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1 - 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41" name="Google Shape;141;p24"/>
          <p:cNvGraphicFramePr/>
          <p:nvPr/>
        </p:nvGraphicFramePr>
        <p:xfrm>
          <a:off x="515700" y="2531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366300"/>
              </a:tblGrid>
              <a:tr h="172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TRACK WITH ME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2" name="Google Shape;142;p24"/>
          <p:cNvGraphicFramePr/>
          <p:nvPr/>
        </p:nvGraphicFramePr>
        <p:xfrm>
          <a:off x="515700" y="3177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366300"/>
              </a:tblGrid>
              <a:tr h="172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READ WITH ME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3" name="Google Shape;143;p24"/>
          <p:cNvGraphicFramePr/>
          <p:nvPr/>
        </p:nvGraphicFramePr>
        <p:xfrm>
          <a:off x="4439730" y="36540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34475"/>
              </a:tblGrid>
              <a:tr h="121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MAKE THE CONNECTION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Students, you already know….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44" name="Google Shape;144;p24"/>
          <p:cNvGraphicFramePr/>
          <p:nvPr/>
        </p:nvGraphicFramePr>
        <p:xfrm>
          <a:off x="6838660" y="25315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42625"/>
              </a:tblGrid>
              <a:tr h="229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86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45" name="Google Shape;145;p24"/>
          <p:cNvGraphicFramePr/>
          <p:nvPr/>
        </p:nvGraphicFramePr>
        <p:xfrm>
          <a:off x="4439720" y="2531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34475"/>
              </a:tblGrid>
              <a:tr h="172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HINT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Students, remember….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46" name="Google Shape;146;p24"/>
          <p:cNvGraphicFramePr/>
          <p:nvPr/>
        </p:nvGraphicFramePr>
        <p:xfrm>
          <a:off x="6838650" y="3654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42625"/>
              </a:tblGrid>
              <a:tr h="308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EXTENSION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FA8DC"/>
                    </a:solidFill>
                  </a:tcPr>
                </a:tc>
              </a:tr>
              <a:tr h="433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47" name="Google Shape;147;p24"/>
          <p:cNvGraphicFramePr/>
          <p:nvPr/>
        </p:nvGraphicFramePr>
        <p:xfrm>
          <a:off x="515688" y="3822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366300"/>
              </a:tblGrid>
              <a:tr h="172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GESTURE</a:t>
                      </a: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WITH ME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0" name="Google Shape;280;p42"/>
          <p:cNvGraphicFramePr/>
          <p:nvPr/>
        </p:nvGraphicFramePr>
        <p:xfrm>
          <a:off x="552538" y="16453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115025"/>
                <a:gridCol w="1477025"/>
                <a:gridCol w="903700"/>
                <a:gridCol w="843600"/>
                <a:gridCol w="1834350"/>
              </a:tblGrid>
              <a:tr h="633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Chemical name </a:t>
                      </a:r>
                      <a:endParaRPr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Model</a:t>
                      </a:r>
                      <a:endParaRPr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Element</a:t>
                      </a:r>
                      <a:endParaRPr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Symbol</a:t>
                      </a:r>
                      <a:endParaRPr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Subscript </a:t>
                      </a:r>
                      <a:endParaRPr b="1"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Type of element </a:t>
                      </a:r>
                      <a:endParaRPr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746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Ozone 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553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Hydrogen 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746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Phosphorus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553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Neon 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Ne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81" name="Google Shape;281;p42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lt1"/>
                </a:solidFill>
              </a:rPr>
              <a:t>We will describe an element at the particle level </a:t>
            </a:r>
            <a:endParaRPr/>
          </a:p>
        </p:txBody>
      </p:sp>
      <p:graphicFrame>
        <p:nvGraphicFramePr>
          <p:cNvPr id="282" name="Google Shape;282;p42"/>
          <p:cNvGraphicFramePr/>
          <p:nvPr/>
        </p:nvGraphicFramePr>
        <p:xfrm>
          <a:off x="6822238" y="335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217575"/>
              </a:tblGrid>
              <a:tr h="121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Write the chemical formula for Ozone and Neon.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83" name="Google Shape;283;p42"/>
          <p:cNvSpPr/>
          <p:nvPr/>
        </p:nvSpPr>
        <p:spPr>
          <a:xfrm>
            <a:off x="436425" y="732000"/>
            <a:ext cx="6249000" cy="831300"/>
          </a:xfrm>
          <a:prstGeom prst="rect">
            <a:avLst/>
          </a:prstGeom>
          <a:noFill/>
          <a:ln cap="flat" cmpd="sng" w="2857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Century Gothic"/>
              <a:buAutoNum type="arabicPeriod"/>
            </a:pPr>
            <a:r>
              <a:rPr lang="en-GB" sz="1500">
                <a:latin typeface="Century Gothic"/>
                <a:ea typeface="Century Gothic"/>
                <a:cs typeface="Century Gothic"/>
                <a:sym typeface="Century Gothic"/>
              </a:rPr>
              <a:t>Identify the subscript in the following elements. </a:t>
            </a:r>
            <a:endParaRPr sz="15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Century Gothic"/>
              <a:buAutoNum type="arabicPeriod"/>
            </a:pPr>
            <a:r>
              <a:rPr lang="en-GB" sz="1500">
                <a:latin typeface="Century Gothic"/>
                <a:ea typeface="Century Gothic"/>
                <a:cs typeface="Century Gothic"/>
                <a:sym typeface="Century Gothic"/>
              </a:rPr>
              <a:t>Identify the type of  elements as </a:t>
            </a:r>
            <a:r>
              <a:rPr lang="en-GB" sz="1500">
                <a:latin typeface="Century Gothic"/>
                <a:ea typeface="Century Gothic"/>
                <a:cs typeface="Century Gothic"/>
                <a:sym typeface="Century Gothic"/>
              </a:rPr>
              <a:t>monatomic</a:t>
            </a:r>
            <a:r>
              <a:rPr lang="en-GB" sz="1500">
                <a:latin typeface="Century Gothic"/>
                <a:ea typeface="Century Gothic"/>
                <a:cs typeface="Century Gothic"/>
                <a:sym typeface="Century Gothic"/>
              </a:rPr>
              <a:t>, diatomic, polyatomic or a lattice. </a:t>
            </a:r>
            <a:endParaRPr sz="1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284" name="Google Shape;284;p42"/>
          <p:cNvGraphicFramePr/>
          <p:nvPr/>
        </p:nvGraphicFramePr>
        <p:xfrm>
          <a:off x="6901258" y="16921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869825"/>
                <a:gridCol w="1264675"/>
              </a:tblGrid>
              <a:tr h="172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HINT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</a:tr>
              <a:tr h="6816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Monatomic element 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One 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individual atom. not joined to any other atom.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Diatomic molecule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Two 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atoms bonded together</a:t>
                      </a:r>
                      <a:endParaRPr sz="900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Polyatomic 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Molecule 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Three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or more atoms bonded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together</a:t>
                      </a:r>
                      <a:endParaRPr sz="900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Lattice 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toms of the same element bonded in a grid </a:t>
                      </a:r>
                      <a:endParaRPr sz="900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85" name="Google Shape;285;p42"/>
          <p:cNvPicPr preferRelativeResize="0"/>
          <p:nvPr/>
        </p:nvPicPr>
        <p:blipFill rotWithShape="1">
          <a:blip r:embed="rId3">
            <a:alphaModFix/>
          </a:blip>
          <a:srcRect b="34175" l="15806" r="23517" t="2476"/>
          <a:stretch/>
        </p:blipFill>
        <p:spPr>
          <a:xfrm>
            <a:off x="1930775" y="3132750"/>
            <a:ext cx="887985" cy="46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42"/>
          <p:cNvPicPr preferRelativeResize="0"/>
          <p:nvPr/>
        </p:nvPicPr>
        <p:blipFill rotWithShape="1">
          <a:blip r:embed="rId4">
            <a:alphaModFix/>
          </a:blip>
          <a:srcRect b="10391" l="-5641" r="0" t="18631"/>
          <a:stretch/>
        </p:blipFill>
        <p:spPr>
          <a:xfrm>
            <a:off x="1856400" y="2376000"/>
            <a:ext cx="1246900" cy="61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55569" y="3739913"/>
            <a:ext cx="838393" cy="61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06575" y="4374419"/>
            <a:ext cx="546550" cy="5434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3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lt1"/>
                </a:solidFill>
              </a:rPr>
              <a:t>We will describe an element at the particle level</a:t>
            </a:r>
            <a:endParaRPr/>
          </a:p>
        </p:txBody>
      </p:sp>
      <p:sp>
        <p:nvSpPr>
          <p:cNvPr id="294" name="Google Shape;294;p43"/>
          <p:cNvSpPr txBox="1"/>
          <p:nvPr>
            <p:ph idx="2" type="body"/>
          </p:nvPr>
        </p:nvSpPr>
        <p:spPr>
          <a:xfrm>
            <a:off x="394850" y="833175"/>
            <a:ext cx="6331500" cy="36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/>
              <a:t>You will need to be able to read chemical </a:t>
            </a:r>
            <a:r>
              <a:rPr lang="en-GB"/>
              <a:t>formulas</a:t>
            </a:r>
            <a:r>
              <a:rPr lang="en-GB"/>
              <a:t> in chemistry. </a:t>
            </a:r>
            <a:endParaRPr/>
          </a:p>
        </p:txBody>
      </p:sp>
      <p:graphicFrame>
        <p:nvGraphicFramePr>
          <p:cNvPr id="295" name="Google Shape;295;p43"/>
          <p:cNvGraphicFramePr/>
          <p:nvPr/>
        </p:nvGraphicFramePr>
        <p:xfrm>
          <a:off x="6793300" y="833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42625"/>
              </a:tblGrid>
              <a:tr h="121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Which one of the following formulas is a diatomic molecule: 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-2984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Century Gothic"/>
                        <a:buAutoNum type="arabicPeriod"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Oxygen O₂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-2984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Century Gothic"/>
                        <a:buAutoNum type="arabicPeriod"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Water H₂O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-2984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Century Gothic"/>
                        <a:buAutoNum type="arabicPeriod"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Salt NaCl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-2984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Century Gothic"/>
                        <a:buAutoNum type="arabicPeriod"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Sugar </a:t>
                      </a:r>
                      <a:r>
                        <a:rPr lang="en-GB" sz="1100">
                          <a:solidFill>
                            <a:srgbClr val="222222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</a:t>
                      </a:r>
                      <a:r>
                        <a:rPr baseline="-25000" lang="en-GB" sz="1100">
                          <a:solidFill>
                            <a:srgbClr val="222222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  <a:r>
                        <a:rPr lang="en-GB" sz="1100">
                          <a:solidFill>
                            <a:srgbClr val="222222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</a:t>
                      </a:r>
                      <a:r>
                        <a:rPr baseline="-25000" lang="en-GB" sz="1100">
                          <a:solidFill>
                            <a:srgbClr val="222222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22</a:t>
                      </a:r>
                      <a:r>
                        <a:rPr lang="en-GB" sz="1100">
                          <a:solidFill>
                            <a:srgbClr val="222222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</a:t>
                      </a:r>
                      <a:r>
                        <a:rPr baseline="-25000" lang="en-GB" sz="1100">
                          <a:solidFill>
                            <a:srgbClr val="222222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11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96" name="Google Shape;296;p43"/>
          <p:cNvPicPr preferRelativeResize="0"/>
          <p:nvPr/>
        </p:nvPicPr>
        <p:blipFill rotWithShape="1">
          <a:blip r:embed="rId3">
            <a:alphaModFix/>
          </a:blip>
          <a:srcRect b="0" l="0" r="8416" t="19133"/>
          <a:stretch/>
        </p:blipFill>
        <p:spPr>
          <a:xfrm>
            <a:off x="1517125" y="1849575"/>
            <a:ext cx="3649074" cy="3190026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3"/>
          <p:cNvSpPr txBox="1"/>
          <p:nvPr/>
        </p:nvSpPr>
        <p:spPr>
          <a:xfrm>
            <a:off x="1111825" y="1849575"/>
            <a:ext cx="3222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entury Gothic"/>
                <a:ea typeface="Century Gothic"/>
                <a:cs typeface="Century Gothic"/>
                <a:sym typeface="Century Gothic"/>
              </a:rPr>
              <a:t>1</a:t>
            </a:r>
            <a:endParaRPr b="1"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8" name="Google Shape;298;p43"/>
          <p:cNvSpPr txBox="1"/>
          <p:nvPr/>
        </p:nvSpPr>
        <p:spPr>
          <a:xfrm>
            <a:off x="3399500" y="1918850"/>
            <a:ext cx="3222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b="1"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9" name="Google Shape;299;p43"/>
          <p:cNvSpPr txBox="1"/>
          <p:nvPr/>
        </p:nvSpPr>
        <p:spPr>
          <a:xfrm>
            <a:off x="1319650" y="3268375"/>
            <a:ext cx="4053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 b="1"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00" name="Google Shape;300;p43"/>
          <p:cNvSpPr txBox="1"/>
          <p:nvPr/>
        </p:nvSpPr>
        <p:spPr>
          <a:xfrm>
            <a:off x="3187750" y="3223638"/>
            <a:ext cx="4053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entury Gothic"/>
                <a:ea typeface="Century Gothic"/>
                <a:cs typeface="Century Gothic"/>
                <a:sym typeface="Century Gothic"/>
              </a:rPr>
              <a:t>4</a:t>
            </a:r>
            <a:endParaRPr b="1"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4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lt1"/>
                </a:solidFill>
              </a:rPr>
              <a:t>We will describe an element at the particle level</a:t>
            </a:r>
            <a:endParaRPr/>
          </a:p>
        </p:txBody>
      </p:sp>
      <p:sp>
        <p:nvSpPr>
          <p:cNvPr id="306" name="Google Shape;306;p44"/>
          <p:cNvSpPr txBox="1"/>
          <p:nvPr>
            <p:ph idx="2" type="body"/>
          </p:nvPr>
        </p:nvSpPr>
        <p:spPr>
          <a:xfrm>
            <a:off x="438975" y="716300"/>
            <a:ext cx="6358500" cy="207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</a:rPr>
              <a:t>A </a:t>
            </a:r>
            <a:r>
              <a:rPr b="1" lang="en-GB" sz="1400">
                <a:solidFill>
                  <a:schemeClr val="dk1"/>
                </a:solidFill>
              </a:rPr>
              <a:t>monatomic element</a:t>
            </a:r>
            <a:r>
              <a:rPr lang="en-GB" sz="1400">
                <a:solidFill>
                  <a:schemeClr val="dk1"/>
                </a:solidFill>
              </a:rPr>
              <a:t> is made up of one individual atom. 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</a:rPr>
              <a:t>A </a:t>
            </a:r>
            <a:r>
              <a:rPr b="1" lang="en-GB" sz="1400">
                <a:solidFill>
                  <a:schemeClr val="dk1"/>
                </a:solidFill>
              </a:rPr>
              <a:t>molecule </a:t>
            </a:r>
            <a:r>
              <a:rPr lang="en-GB" sz="1400">
                <a:solidFill>
                  <a:schemeClr val="dk1"/>
                </a:solidFill>
              </a:rPr>
              <a:t>is two or more element atoms held together by bonds. There are</a:t>
            </a:r>
            <a:r>
              <a:rPr b="1" lang="en-GB" sz="1400">
                <a:solidFill>
                  <a:schemeClr val="dk1"/>
                </a:solidFill>
              </a:rPr>
              <a:t> </a:t>
            </a:r>
            <a:r>
              <a:rPr lang="en-GB" sz="1400">
                <a:solidFill>
                  <a:schemeClr val="dk1"/>
                </a:solidFill>
              </a:rPr>
              <a:t>three types molecules.  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>
                <a:solidFill>
                  <a:schemeClr val="dk1"/>
                </a:solidFill>
              </a:rPr>
              <a:t>A </a:t>
            </a:r>
            <a:r>
              <a:rPr b="1" lang="en-GB" sz="1400">
                <a:solidFill>
                  <a:schemeClr val="dk1"/>
                </a:solidFill>
              </a:rPr>
              <a:t>chemical formula</a:t>
            </a:r>
            <a:r>
              <a:rPr lang="en-GB" sz="1400">
                <a:solidFill>
                  <a:schemeClr val="dk1"/>
                </a:solidFill>
              </a:rPr>
              <a:t> shows how many atoms are joined together. A </a:t>
            </a:r>
            <a:r>
              <a:rPr b="1" lang="en-GB" sz="1400">
                <a:solidFill>
                  <a:schemeClr val="dk1"/>
                </a:solidFill>
              </a:rPr>
              <a:t>subscript</a:t>
            </a:r>
            <a:r>
              <a:rPr lang="en-GB" sz="1400">
                <a:solidFill>
                  <a:schemeClr val="dk1"/>
                </a:solidFill>
              </a:rPr>
              <a:t> is the small number after the symbol that shows the amount of atoms joined together.  </a:t>
            </a:r>
            <a:endParaRPr sz="1600">
              <a:solidFill>
                <a:schemeClr val="dk1"/>
              </a:solidFill>
            </a:endParaRPr>
          </a:p>
        </p:txBody>
      </p:sp>
      <p:graphicFrame>
        <p:nvGraphicFramePr>
          <p:cNvPr id="307" name="Google Shape;307;p44"/>
          <p:cNvGraphicFramePr/>
          <p:nvPr/>
        </p:nvGraphicFramePr>
        <p:xfrm>
          <a:off x="6797375" y="393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142625"/>
              </a:tblGrid>
              <a:tr h="367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1059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Why is Helium (He) not a molecule but an element? 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308" name="Google Shape;308;p44"/>
          <p:cNvGraphicFramePr/>
          <p:nvPr/>
        </p:nvGraphicFramePr>
        <p:xfrm>
          <a:off x="438988" y="2617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223125"/>
                <a:gridCol w="1460175"/>
                <a:gridCol w="1738725"/>
                <a:gridCol w="1480800"/>
              </a:tblGrid>
              <a:tr h="277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Type of element</a:t>
                      </a:r>
                      <a:endParaRPr b="1"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 </a:t>
                      </a:r>
                      <a:endParaRPr b="1"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Chemical Formula </a:t>
                      </a:r>
                      <a:endParaRPr b="1"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Model </a:t>
                      </a:r>
                      <a:endParaRPr b="1"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Diatomic₂ molecule</a:t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 atoms bonded₁ together</a:t>
                      </a:r>
                      <a:endParaRPr sz="1000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Oxygen gas (O₂)</a:t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Chlorine (Cl</a:t>
                      </a:r>
                      <a:r>
                        <a:rPr lang="en-GB" sz="10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₂)</a:t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Polyatomic₃ </a:t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Molecule </a:t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 or more atoms bonded</a:t>
                      </a:r>
                      <a:r>
                        <a:rPr lang="en-GB" sz="10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₁</a:t>
                      </a: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together</a:t>
                      </a:r>
                      <a:endParaRPr sz="1000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Sulfur (S₆)</a:t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Ozone gas (O₃)</a:t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Lattice </a:t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atoms of the same element bonded in a grid </a:t>
                      </a:r>
                      <a:endParaRPr sz="1000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Diamond (carbon)  </a:t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Aluminium </a:t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309" name="Google Shape;309;p44"/>
          <p:cNvGraphicFramePr/>
          <p:nvPr/>
        </p:nvGraphicFramePr>
        <p:xfrm>
          <a:off x="6801445" y="1963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869825"/>
                <a:gridCol w="1264675"/>
              </a:tblGrid>
              <a:tr h="172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HINT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</a:tr>
              <a:tr h="6816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Monatomic element 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One 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individual atom. not joined to any other atom.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Diatomic molecule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Two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atoms bonded together</a:t>
                      </a:r>
                      <a:endParaRPr sz="900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Polyatomic 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Molecule 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Three 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or more atoms bonded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together</a:t>
                      </a:r>
                      <a:endParaRPr sz="900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Lattice 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toms of the same element bonded in a grid </a:t>
                      </a:r>
                      <a:endParaRPr sz="900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310" name="Google Shape;31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0276" y="3028175"/>
            <a:ext cx="591025" cy="482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48325" y="3673300"/>
            <a:ext cx="454621" cy="48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23950" y="4298400"/>
            <a:ext cx="619659" cy="48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44"/>
          <p:cNvPicPr preferRelativeResize="0"/>
          <p:nvPr/>
        </p:nvPicPr>
        <p:blipFill rotWithShape="1">
          <a:blip r:embed="rId6">
            <a:alphaModFix/>
          </a:blip>
          <a:srcRect b="33181" l="0" r="0" t="0"/>
          <a:stretch/>
        </p:blipFill>
        <p:spPr>
          <a:xfrm>
            <a:off x="7535874" y="1198612"/>
            <a:ext cx="534951" cy="54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5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chemeClr val="lt1"/>
                </a:solidFill>
              </a:rPr>
              <a:t>We will describe an element at the particle level </a:t>
            </a:r>
            <a:endParaRPr/>
          </a:p>
        </p:txBody>
      </p:sp>
      <p:sp>
        <p:nvSpPr>
          <p:cNvPr id="319" name="Google Shape;319;p45"/>
          <p:cNvSpPr txBox="1"/>
          <p:nvPr>
            <p:ph idx="2" type="body"/>
          </p:nvPr>
        </p:nvSpPr>
        <p:spPr>
          <a:xfrm>
            <a:off x="552550" y="1659600"/>
            <a:ext cx="6409200" cy="142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>
                <a:solidFill>
                  <a:schemeClr val="dk1"/>
                </a:solidFill>
                <a:highlight>
                  <a:schemeClr val="lt1"/>
                </a:highlight>
              </a:rPr>
              <a:t>How many types of atoms are in an element? </a:t>
            </a:r>
            <a:endParaRPr sz="14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>
                <a:solidFill>
                  <a:schemeClr val="dk1"/>
                </a:solidFill>
                <a:highlight>
                  <a:schemeClr val="lt1"/>
                </a:highlight>
              </a:rPr>
              <a:t>What is the definition of a </a:t>
            </a:r>
            <a:r>
              <a:rPr lang="en-GB" sz="1400">
                <a:solidFill>
                  <a:schemeClr val="dk1"/>
                </a:solidFill>
                <a:highlight>
                  <a:schemeClr val="lt1"/>
                </a:highlight>
              </a:rPr>
              <a:t>monatomic atom? </a:t>
            </a:r>
            <a:endParaRPr sz="14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>
                <a:solidFill>
                  <a:schemeClr val="dk1"/>
                </a:solidFill>
                <a:highlight>
                  <a:schemeClr val="lt1"/>
                </a:highlight>
              </a:rPr>
              <a:t>Give an example of one of the six monatomic atoms.</a:t>
            </a:r>
            <a:endParaRPr sz="14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>
                <a:solidFill>
                  <a:schemeClr val="dk1"/>
                </a:solidFill>
                <a:highlight>
                  <a:schemeClr val="lt1"/>
                </a:highlight>
              </a:rPr>
              <a:t>What is the difference between a diatomic and polyatomic molecule? </a:t>
            </a:r>
            <a:endParaRPr sz="14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highlight>
                <a:schemeClr val="lt1"/>
              </a:highlight>
            </a:endParaRPr>
          </a:p>
        </p:txBody>
      </p:sp>
      <p:sp>
        <p:nvSpPr>
          <p:cNvPr id="320" name="Google Shape;320;p45"/>
          <p:cNvSpPr/>
          <p:nvPr/>
        </p:nvSpPr>
        <p:spPr>
          <a:xfrm>
            <a:off x="552550" y="858550"/>
            <a:ext cx="6132600" cy="704700"/>
          </a:xfrm>
          <a:prstGeom prst="rect">
            <a:avLst/>
          </a:prstGeom>
          <a:noFill/>
          <a:ln cap="flat" cmpd="sng" w="2857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-GB" sz="1800">
                <a:latin typeface="Century Gothic"/>
                <a:ea typeface="Century Gothic"/>
                <a:cs typeface="Century Gothic"/>
                <a:sym typeface="Century Gothic"/>
              </a:rPr>
              <a:t>Answer the following questions in full sentences. 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-GB" sz="1800">
                <a:latin typeface="Century Gothic"/>
                <a:ea typeface="Century Gothic"/>
                <a:cs typeface="Century Gothic"/>
                <a:sym typeface="Century Gothic"/>
              </a:rPr>
              <a:t>Fill in the following table: 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321" name="Google Shape;321;p45"/>
          <p:cNvGraphicFramePr/>
          <p:nvPr/>
        </p:nvGraphicFramePr>
        <p:xfrm>
          <a:off x="459038" y="3080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084450"/>
                <a:gridCol w="1056750"/>
                <a:gridCol w="930300"/>
                <a:gridCol w="882475"/>
                <a:gridCol w="982850"/>
                <a:gridCol w="1472400"/>
              </a:tblGrid>
              <a:tr h="593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Chemical name 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Model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Element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Symbol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2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Subscript 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Chemical Formula 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Type of Element </a:t>
                      </a:r>
                      <a:endParaRPr b="1" sz="1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514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solidFill>
                            <a:srgbClr val="222222"/>
                          </a:solidFill>
                          <a:highlight>
                            <a:srgbClr val="FFFFFF"/>
                          </a:highlight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Castavinol 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  <a:tr h="638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Selenium 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Se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NA</a:t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322" name="Google Shape;322;p45"/>
          <p:cNvGraphicFramePr/>
          <p:nvPr/>
        </p:nvGraphicFramePr>
        <p:xfrm>
          <a:off x="6910520" y="266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896625"/>
                <a:gridCol w="1149575"/>
              </a:tblGrid>
              <a:tr h="335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HINT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</a:tr>
              <a:tr h="822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Monatomic element 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One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individual atom. not joined to any other atom.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1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Diatomic molecule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Two 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atoms bonded together</a:t>
                      </a:r>
                      <a:endParaRPr sz="900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1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Polyatomic 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Molecule 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Three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or more atoms bonded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together</a:t>
                      </a:r>
                      <a:endParaRPr sz="900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1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Lattice </a:t>
                      </a:r>
                      <a:endParaRPr sz="9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A</a:t>
                      </a:r>
                      <a:r>
                        <a:rPr lang="en-GB" sz="9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toms of the same element bonded in a grid </a:t>
                      </a:r>
                      <a:endParaRPr sz="900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323" name="Google Shape;323;p45"/>
          <p:cNvPicPr preferRelativeResize="0"/>
          <p:nvPr/>
        </p:nvPicPr>
        <p:blipFill rotWithShape="1">
          <a:blip r:embed="rId3">
            <a:alphaModFix/>
          </a:blip>
          <a:srcRect b="0" l="0" r="0" t="18227"/>
          <a:stretch/>
        </p:blipFill>
        <p:spPr>
          <a:xfrm>
            <a:off x="1879200" y="3763448"/>
            <a:ext cx="513825" cy="46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27750" y="4341200"/>
            <a:ext cx="731525" cy="56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6"/>
          <p:cNvSpPr txBox="1"/>
          <p:nvPr>
            <p:ph idx="1" type="body"/>
          </p:nvPr>
        </p:nvSpPr>
        <p:spPr>
          <a:xfrm>
            <a:off x="458925" y="2804550"/>
            <a:ext cx="6139200" cy="201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GB" sz="2000">
                <a:solidFill>
                  <a:schemeClr val="dk1"/>
                </a:solidFill>
                <a:highlight>
                  <a:srgbClr val="FFFFFF"/>
                </a:highlight>
              </a:rPr>
              <a:t>We will define an element.</a:t>
            </a:r>
            <a:endParaRPr sz="2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GB" sz="2000">
                <a:solidFill>
                  <a:schemeClr val="dk1"/>
                </a:solidFill>
                <a:highlight>
                  <a:srgbClr val="FFFFFF"/>
                </a:highlight>
              </a:rPr>
              <a:t>We will identify different types of molecules. </a:t>
            </a:r>
            <a:endParaRPr sz="2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GB" sz="2000">
                <a:solidFill>
                  <a:schemeClr val="dk1"/>
                </a:solidFill>
                <a:highlight>
                  <a:srgbClr val="FFFFFF"/>
                </a:highlight>
              </a:rPr>
              <a:t>We will identify chemical formulas as molecules.  </a:t>
            </a:r>
            <a:endParaRPr sz="20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330" name="Google Shape;330;p46"/>
          <p:cNvSpPr txBox="1"/>
          <p:nvPr>
            <p:ph type="title"/>
          </p:nvPr>
        </p:nvSpPr>
        <p:spPr>
          <a:xfrm>
            <a:off x="566225" y="467775"/>
            <a:ext cx="5387400" cy="183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>
                <a:solidFill>
                  <a:schemeClr val="lt1"/>
                </a:solidFill>
              </a:rPr>
              <a:t>We will describe an element at the particle level</a:t>
            </a:r>
            <a:r>
              <a:rPr lang="en-GB" sz="3000"/>
              <a:t> </a:t>
            </a:r>
            <a:endParaRPr sz="3000"/>
          </a:p>
        </p:txBody>
      </p:sp>
      <p:graphicFrame>
        <p:nvGraphicFramePr>
          <p:cNvPr id="331" name="Google Shape;331;p46"/>
          <p:cNvGraphicFramePr/>
          <p:nvPr/>
        </p:nvGraphicFramePr>
        <p:xfrm>
          <a:off x="6692925" y="4143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2269950"/>
              </a:tblGrid>
              <a:tr h="278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414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Success Criteria.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332" name="Google Shape;332;p46"/>
          <p:cNvGraphicFramePr/>
          <p:nvPr/>
        </p:nvGraphicFramePr>
        <p:xfrm>
          <a:off x="7603350" y="229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224575"/>
              </a:tblGrid>
              <a:tr h="172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TRACK WITH ME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3" name="Google Shape;333;p46"/>
          <p:cNvGraphicFramePr/>
          <p:nvPr/>
        </p:nvGraphicFramePr>
        <p:xfrm>
          <a:off x="7603350" y="738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{DFAFD953-012E-41AA-BDA9-D18228BBDFA0}</a:tableStyleId>
              </a:tblPr>
              <a:tblGrid>
                <a:gridCol w="1224575"/>
              </a:tblGrid>
              <a:tr h="172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READ WITH ME</a:t>
                      </a:r>
                      <a:endParaRPr b="1" sz="1100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>
            <p:ph idx="1" type="body"/>
          </p:nvPr>
        </p:nvSpPr>
        <p:spPr>
          <a:xfrm>
            <a:off x="544875" y="263525"/>
            <a:ext cx="8344500" cy="43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/>
              <a:t>Classify the following elements as metals, metalloids or </a:t>
            </a:r>
            <a:r>
              <a:rPr lang="en-GB" sz="2200"/>
              <a:t>nonmetals</a:t>
            </a:r>
            <a:r>
              <a:rPr lang="en-GB" sz="2200"/>
              <a:t> </a:t>
            </a:r>
            <a:endParaRPr sz="2200"/>
          </a:p>
          <a:p>
            <a:pPr indent="-368300" lvl="0" marL="457200" rtl="0" algn="l">
              <a:spcBef>
                <a:spcPts val="1600"/>
              </a:spcBef>
              <a:spcAft>
                <a:spcPts val="0"/>
              </a:spcAft>
              <a:buSzPts val="2200"/>
              <a:buAutoNum type="arabicPeriod"/>
            </a:pPr>
            <a:r>
              <a:rPr lang="en-GB" sz="2200"/>
              <a:t>Li (L</a:t>
            </a:r>
            <a:r>
              <a:rPr lang="en-GB" sz="2200"/>
              <a:t>ithium</a:t>
            </a:r>
            <a:r>
              <a:rPr lang="en-GB" sz="2200"/>
              <a:t>) </a:t>
            </a:r>
            <a:endParaRPr sz="22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2200"/>
              <a:t>2.  C (Carbon)</a:t>
            </a:r>
            <a:endParaRPr sz="22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2200"/>
              <a:t>3. Ca (Calcium)</a:t>
            </a:r>
            <a:endParaRPr sz="22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sz="2200"/>
              <a:t>4.  K (Potassium) </a:t>
            </a:r>
            <a:endParaRPr sz="2200"/>
          </a:p>
        </p:txBody>
      </p:sp>
      <p:pic>
        <p:nvPicPr>
          <p:cNvPr id="153" name="Google Shape;15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4775" y="1067875"/>
            <a:ext cx="6104601" cy="3595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 txBox="1"/>
          <p:nvPr>
            <p:ph idx="1" type="body"/>
          </p:nvPr>
        </p:nvSpPr>
        <p:spPr>
          <a:xfrm>
            <a:off x="499650" y="566200"/>
            <a:ext cx="8457300" cy="409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Repeat the opposite word/phrase.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4800"/>
              <a:t>SOLID</a:t>
            </a:r>
            <a:endParaRPr sz="4800"/>
          </a:p>
          <a:p>
            <a:pPr indent="0" lvl="0" marL="0" rtl="0" algn="r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4800">
                <a:solidFill>
                  <a:srgbClr val="0B5394"/>
                </a:solidFill>
              </a:rPr>
              <a:t>FIXED SHAPE, FIXED VOLUME </a:t>
            </a:r>
            <a:endParaRPr sz="4800"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7"/>
          <p:cNvSpPr txBox="1"/>
          <p:nvPr>
            <p:ph idx="1" type="body"/>
          </p:nvPr>
        </p:nvSpPr>
        <p:spPr>
          <a:xfrm>
            <a:off x="499650" y="566200"/>
            <a:ext cx="8457300" cy="409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Repeat the opposite word/phrase.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4800"/>
              <a:t>LIQUID</a:t>
            </a:r>
            <a:endParaRPr sz="4800"/>
          </a:p>
          <a:p>
            <a:pPr indent="0" lvl="0" marL="0" rtl="0" algn="r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3700">
                <a:solidFill>
                  <a:srgbClr val="0B5394"/>
                </a:solidFill>
              </a:rPr>
              <a:t>NO FIXED SHAPE, FIXED VOLUME</a:t>
            </a:r>
            <a:r>
              <a:rPr lang="en-GB" sz="4800">
                <a:solidFill>
                  <a:srgbClr val="0B5394"/>
                </a:solidFill>
              </a:rPr>
              <a:t> </a:t>
            </a:r>
            <a:endParaRPr sz="4800"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8"/>
          <p:cNvSpPr txBox="1"/>
          <p:nvPr>
            <p:ph idx="1" type="body"/>
          </p:nvPr>
        </p:nvSpPr>
        <p:spPr>
          <a:xfrm>
            <a:off x="499650" y="566200"/>
            <a:ext cx="8457300" cy="409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Repeat the opposite word/phrase.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4800"/>
              <a:t>GAS</a:t>
            </a:r>
            <a:endParaRPr sz="4800"/>
          </a:p>
          <a:p>
            <a:pPr indent="0" lvl="0" marL="0" rtl="0" algn="r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3700">
                <a:solidFill>
                  <a:srgbClr val="0B5394"/>
                </a:solidFill>
              </a:rPr>
              <a:t>NO FIXED SHAPE, NO FIXED VOLUME </a:t>
            </a:r>
            <a:endParaRPr sz="3700"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9"/>
          <p:cNvSpPr txBox="1"/>
          <p:nvPr>
            <p:ph idx="1" type="body"/>
          </p:nvPr>
        </p:nvSpPr>
        <p:spPr>
          <a:xfrm>
            <a:off x="499650" y="566200"/>
            <a:ext cx="8457300" cy="409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Repeat the opposite word/phrase.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4800"/>
              <a:t>ELEMENT</a:t>
            </a:r>
            <a:endParaRPr sz="4800"/>
          </a:p>
          <a:p>
            <a:pPr indent="0" lvl="0" marL="0" rtl="0" algn="r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4800">
                <a:solidFill>
                  <a:srgbClr val="0B5394"/>
                </a:solidFill>
              </a:rPr>
              <a:t>BASIC UNIT OF MATTER</a:t>
            </a:r>
            <a:endParaRPr sz="4800"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0"/>
          <p:cNvSpPr txBox="1"/>
          <p:nvPr>
            <p:ph idx="1" type="body"/>
          </p:nvPr>
        </p:nvSpPr>
        <p:spPr>
          <a:xfrm>
            <a:off x="499650" y="566200"/>
            <a:ext cx="8457300" cy="409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Repeat the opposite word/phrase.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4800"/>
              <a:t>ATOM</a:t>
            </a:r>
            <a:endParaRPr sz="4800"/>
          </a:p>
          <a:p>
            <a:pPr indent="0" lvl="0" marL="0" rtl="0" algn="r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3700">
                <a:solidFill>
                  <a:srgbClr val="0B5394"/>
                </a:solidFill>
              </a:rPr>
              <a:t>ONE PARTICLE OF ONE ELEMENT</a:t>
            </a:r>
            <a:endParaRPr sz="3700"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1"/>
          <p:cNvSpPr txBox="1"/>
          <p:nvPr>
            <p:ph idx="1" type="body"/>
          </p:nvPr>
        </p:nvSpPr>
        <p:spPr>
          <a:xfrm>
            <a:off x="499650" y="566200"/>
            <a:ext cx="8457300" cy="409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Repeat the opposite word/phrase.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4800"/>
              <a:t>PERIODS</a:t>
            </a:r>
            <a:endParaRPr sz="4800"/>
          </a:p>
          <a:p>
            <a:pPr indent="0" lvl="0" marL="0" rtl="0" algn="r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4800">
                <a:solidFill>
                  <a:srgbClr val="0B5394"/>
                </a:solidFill>
              </a:rPr>
              <a:t>ROWS GOING ACROSS </a:t>
            </a:r>
            <a:endParaRPr sz="4800"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ASC EDI Templat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C79786A0071644A27043EE8AEB17CF" ma:contentTypeVersion="12" ma:contentTypeDescription="Create a new document." ma:contentTypeScope="" ma:versionID="7be1c3e3f42340a365c42c3447f0539c">
  <xsd:schema xmlns:xsd="http://www.w3.org/2001/XMLSchema" xmlns:xs="http://www.w3.org/2001/XMLSchema" xmlns:p="http://schemas.microsoft.com/office/2006/metadata/properties" xmlns:ns2="1f45d417-2170-49c3-a8ab-f275351b7e98" xmlns:ns3="78043361-3a80-4cbb-8340-f9f2936f7c9b" targetNamespace="http://schemas.microsoft.com/office/2006/metadata/properties" ma:root="true" ma:fieldsID="20faf0449ef4a8e3f9fe9fcbd15d74f9" ns2:_="" ns3:_="">
    <xsd:import namespace="1f45d417-2170-49c3-a8ab-f275351b7e98"/>
    <xsd:import namespace="78043361-3a80-4cbb-8340-f9f2936f7c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45d417-2170-49c3-a8ab-f275351b7e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43361-3a80-4cbb-8340-f9f2936f7c9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639A03-DB84-4DFA-9A02-4932C169D15A}"/>
</file>

<file path=customXml/itemProps2.xml><?xml version="1.0" encoding="utf-8"?>
<ds:datastoreItem xmlns:ds="http://schemas.openxmlformats.org/officeDocument/2006/customXml" ds:itemID="{F52BCD89-8332-43F4-8965-41889AE03094}"/>
</file>

<file path=customXml/itemProps3.xml><?xml version="1.0" encoding="utf-8"?>
<ds:datastoreItem xmlns:ds="http://schemas.openxmlformats.org/officeDocument/2006/customXml" ds:itemID="{A918964B-28BB-4137-9BA8-A9B03DBADD9D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0x0101000BC79786A0071644A27043EE8AEB17CF</vt:lpwstr>
  </property>
</Properties>
</file>