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  <p:sldMasterId id="2147483669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5D4407A-2068-4B33-B4D1-94AB346AD9B2}">
  <a:tblStyle styleId="{C5D4407A-2068-4B33-B4D1-94AB346AD9B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Insert cover image and use transparency settings to fade image.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e5c105cef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e5c105cef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Please include tasks/questions here rather than just referring to a worksheet. This will save on photocopying and facilitate sharing with other schools.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Try and build tasks/questions which escalate through Bloom’s Taxonomy. This will help with differentiation.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e5c105cef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e5c105cef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3f8bd1c1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3f8bd1c1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e5c105cef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e5c105cef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e5c105cef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e5c105cef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Learning Objectives contain </a:t>
            </a:r>
            <a:r>
              <a:rPr lang="en-GB" b="1">
                <a:solidFill>
                  <a:schemeClr val="dk1"/>
                </a:solidFill>
              </a:rPr>
              <a:t>concepts </a:t>
            </a:r>
            <a:r>
              <a:rPr lang="en-GB">
                <a:solidFill>
                  <a:schemeClr val="dk1"/>
                </a:solidFill>
              </a:rPr>
              <a:t>(nouns, big ideas), </a:t>
            </a:r>
            <a:r>
              <a:rPr lang="en-GB" b="1">
                <a:solidFill>
                  <a:schemeClr val="dk1"/>
                </a:solidFill>
              </a:rPr>
              <a:t>skills </a:t>
            </a:r>
            <a:r>
              <a:rPr lang="en-GB">
                <a:solidFill>
                  <a:schemeClr val="dk1"/>
                </a:solidFill>
              </a:rPr>
              <a:t>(verbs, measurable behaviours) and sometimes </a:t>
            </a:r>
            <a:r>
              <a:rPr lang="en-GB" b="1">
                <a:solidFill>
                  <a:schemeClr val="dk1"/>
                </a:solidFill>
              </a:rPr>
              <a:t>context </a:t>
            </a:r>
            <a:r>
              <a:rPr lang="en-GB">
                <a:solidFill>
                  <a:schemeClr val="dk1"/>
                </a:solidFill>
              </a:rPr>
              <a:t>(restricting or targeting conditions).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●Example: Students will be able to </a:t>
            </a:r>
            <a:r>
              <a:rPr lang="en-GB" b="1">
                <a:solidFill>
                  <a:schemeClr val="dk1"/>
                </a:solidFill>
              </a:rPr>
              <a:t>describe</a:t>
            </a:r>
            <a:r>
              <a:rPr lang="en-GB">
                <a:solidFill>
                  <a:schemeClr val="dk1"/>
                </a:solidFill>
              </a:rPr>
              <a:t> the concept of </a:t>
            </a:r>
            <a:r>
              <a:rPr lang="en-GB" b="1">
                <a:solidFill>
                  <a:schemeClr val="dk1"/>
                </a:solidFill>
              </a:rPr>
              <a:t>density </a:t>
            </a:r>
            <a:r>
              <a:rPr lang="en-GB">
                <a:solidFill>
                  <a:schemeClr val="dk1"/>
                </a:solidFill>
              </a:rPr>
              <a:t>and apply it to </a:t>
            </a:r>
            <a:r>
              <a:rPr lang="en-GB" b="1">
                <a:solidFill>
                  <a:schemeClr val="dk1"/>
                </a:solidFill>
              </a:rPr>
              <a:t>floating and sinking.</a:t>
            </a:r>
            <a:endParaRPr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●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Success criteria are specific measurable outcomes that if met mean that the student has met the learning objective.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Examples: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•Students will be able to compare densities of substances using mass and volume.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•Students will be able to identify whether a solid or liquid will float or sink in a liquid based on their densities.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e5c105ce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e5c105ce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e5c105cef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e5c105cef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e5c105cef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e5c105cef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e5c105cef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e5c105cef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e5c105cef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e5c105cef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Font typeface="Century Gothic"/>
              <a:buNone/>
              <a:defRPr sz="66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entury Gothic"/>
              <a:buNone/>
              <a:defRPr sz="32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69825" y="4467425"/>
            <a:ext cx="1251325" cy="58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/>
        </p:nvSpPr>
        <p:spPr>
          <a:xfrm>
            <a:off x="191000" y="4663075"/>
            <a:ext cx="2571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Science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dependent Practice">
  <p:cSld name="BLANK_1_1_1_1_1_1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2" name="Google Shape;62;p11"/>
          <p:cNvSpPr txBox="1"/>
          <p:nvPr/>
        </p:nvSpPr>
        <p:spPr>
          <a:xfrm rot="-5400000">
            <a:off x="-1128800" y="2670800"/>
            <a:ext cx="26937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INDEPENDENT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1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2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600"/>
              <a:buFont typeface="Century Gothic"/>
              <a:buNone/>
              <a:defRPr sz="66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entury Gothic"/>
              <a:buNone/>
              <a:defRPr sz="32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5" name="Google Shape;7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769825" y="4467425"/>
            <a:ext cx="1251325" cy="5892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3"/>
          <p:cNvSpPr txBox="1"/>
          <p:nvPr/>
        </p:nvSpPr>
        <p:spPr>
          <a:xfrm>
            <a:off x="191000" y="4663075"/>
            <a:ext cx="2571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entury Gothic"/>
                <a:ea typeface="Century Gothic"/>
                <a:cs typeface="Century Gothic"/>
                <a:sym typeface="Century Gothic"/>
              </a:rPr>
              <a:t>Science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mpt Boxes">
  <p:cSld name="CUSTOM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/>
        </p:nvSpPr>
        <p:spPr>
          <a:xfrm rot="-5400000">
            <a:off x="-636425" y="2399550"/>
            <a:ext cx="17226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PROMPT BOXES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9" name="Google Shape;79;p14"/>
          <p:cNvSpPr txBox="1">
            <a:spLocks noGrp="1"/>
          </p:cNvSpPr>
          <p:nvPr>
            <p:ph type="body" idx="1"/>
          </p:nvPr>
        </p:nvSpPr>
        <p:spPr>
          <a:xfrm>
            <a:off x="586550" y="547850"/>
            <a:ext cx="7986000" cy="2661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ily Review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2" name="Google Shape;82;p15"/>
          <p:cNvSpPr txBox="1"/>
          <p:nvPr/>
        </p:nvSpPr>
        <p:spPr>
          <a:xfrm rot="-5400000">
            <a:off x="-569675" y="2399550"/>
            <a:ext cx="15891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DAILY REVIEW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" name="Google Shape;83;p15"/>
          <p:cNvSpPr txBox="1">
            <a:spLocks noGrp="1"/>
          </p:cNvSpPr>
          <p:nvPr>
            <p:ph type="body" idx="1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arning Objective and Success Criteria">
  <p:cSld name="BLANK_1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6" name="Google Shape;86;p16"/>
          <p:cNvSpPr txBox="1"/>
          <p:nvPr/>
        </p:nvSpPr>
        <p:spPr>
          <a:xfrm rot="-5400000">
            <a:off x="-929500" y="1209150"/>
            <a:ext cx="22989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LEARNING OBJECTIVE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" name="Google Shape;87;p16"/>
          <p:cNvSpPr/>
          <p:nvPr/>
        </p:nvSpPr>
        <p:spPr>
          <a:xfrm>
            <a:off x="395650" y="231900"/>
            <a:ext cx="6419100" cy="2305800"/>
          </a:xfrm>
          <a:prstGeom prst="homePlate">
            <a:avLst>
              <a:gd name="adj" fmla="val 50000"/>
            </a:avLst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/>
          <p:nvPr/>
        </p:nvSpPr>
        <p:spPr>
          <a:xfrm rot="-5400000">
            <a:off x="-790750" y="3730950"/>
            <a:ext cx="20214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SUCCESS CRITERIA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0" name="Google Shape;90;p16"/>
          <p:cNvSpPr txBox="1">
            <a:spLocks noGrp="1"/>
          </p:cNvSpPr>
          <p:nvPr>
            <p:ph type="body" idx="1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ate Prior Knowledge">
  <p:cSld name="BLANK_1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3" name="Google Shape;93;p17"/>
          <p:cNvSpPr txBox="1"/>
          <p:nvPr/>
        </p:nvSpPr>
        <p:spPr>
          <a:xfrm rot="-5400000">
            <a:off x="-1398650" y="2399550"/>
            <a:ext cx="32334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ACTIVATE PRIOR KNOWLEDGE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body" idx="2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pt Development">
  <p:cSld name="BLANK_1_1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18"/>
          <p:cNvSpPr txBox="1"/>
          <p:nvPr/>
        </p:nvSpPr>
        <p:spPr>
          <a:xfrm rot="-5400000">
            <a:off x="-1139375" y="2399550"/>
            <a:ext cx="27285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CONCEPT DEVELOPMENT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2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kill Development/Guided Practice">
  <p:cSld name="BLANK_1_1_1_1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5" name="Google Shape;105;p19"/>
          <p:cNvSpPr txBox="1"/>
          <p:nvPr/>
        </p:nvSpPr>
        <p:spPr>
          <a:xfrm rot="-5400000">
            <a:off x="-1790900" y="2604200"/>
            <a:ext cx="40179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DEVELOPMENT/GUIDED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6" name="Google Shape;106;p19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body" idx="2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levance">
  <p:cSld name="BLANK_1_1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1" name="Google Shape;111;p20"/>
          <p:cNvSpPr txBox="1"/>
          <p:nvPr/>
        </p:nvSpPr>
        <p:spPr>
          <a:xfrm rot="-5400000">
            <a:off x="-489650" y="2399550"/>
            <a:ext cx="14154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RELEVANCE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2" name="Google Shape;112;p20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body" idx="2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kill Closure">
  <p:cSld name="BLANK_1_1_1_1_1_1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21"/>
          <p:cNvSpPr txBox="1"/>
          <p:nvPr/>
        </p:nvSpPr>
        <p:spPr>
          <a:xfrm rot="-5400000">
            <a:off x="-667850" y="2399550"/>
            <a:ext cx="17718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CLOSURE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p21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body" idx="2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mpt Boxes">
  <p:cSld name="CUSTOM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/>
        </p:nvSpPr>
        <p:spPr>
          <a:xfrm rot="-5400000">
            <a:off x="-636425" y="2399550"/>
            <a:ext cx="17226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PROMPT BOXES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586550" y="547850"/>
            <a:ext cx="7986000" cy="2661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dependent Practice">
  <p:cSld name="BLANK_1_1_1_1_1_1_1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3" name="Google Shape;123;p22"/>
          <p:cNvSpPr txBox="1"/>
          <p:nvPr/>
        </p:nvSpPr>
        <p:spPr>
          <a:xfrm rot="-5400000">
            <a:off x="-1128800" y="2670800"/>
            <a:ext cx="26937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INDEPENDENT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4" name="Google Shape;124;p22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2"/>
          <p:cNvSpPr txBox="1">
            <a:spLocks noGrp="1"/>
          </p:cNvSpPr>
          <p:nvPr>
            <p:ph type="body" idx="2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aily Review" type="blank">
  <p:cSld name="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4"/>
          <p:cNvSpPr txBox="1"/>
          <p:nvPr/>
        </p:nvSpPr>
        <p:spPr>
          <a:xfrm rot="-5400000">
            <a:off x="-569675" y="2399550"/>
            <a:ext cx="15891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DAILY REVIEW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arning Objective and Success Criteria">
  <p:cSld name="BLANK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5"/>
          <p:cNvSpPr txBox="1"/>
          <p:nvPr/>
        </p:nvSpPr>
        <p:spPr>
          <a:xfrm rot="-5400000">
            <a:off x="-929500" y="1209150"/>
            <a:ext cx="22989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LEARNING OBJECTIVE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" name="Google Shape;26;p5"/>
          <p:cNvSpPr/>
          <p:nvPr/>
        </p:nvSpPr>
        <p:spPr>
          <a:xfrm>
            <a:off x="395650" y="231900"/>
            <a:ext cx="6419100" cy="2305800"/>
          </a:xfrm>
          <a:prstGeom prst="homePlate">
            <a:avLst>
              <a:gd name="adj" fmla="val 50000"/>
            </a:avLst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/>
          <p:nvPr/>
        </p:nvSpPr>
        <p:spPr>
          <a:xfrm rot="-5400000">
            <a:off x="-790750" y="3730950"/>
            <a:ext cx="20214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SUCCESS CRITERIA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ate Prior Knowledge">
  <p:cSld name="BLANK_1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" name="Google Shape;32;p6"/>
          <p:cNvSpPr txBox="1"/>
          <p:nvPr/>
        </p:nvSpPr>
        <p:spPr>
          <a:xfrm rot="-5400000">
            <a:off x="-1398650" y="2399550"/>
            <a:ext cx="32334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ACTIVATE PRIOR KNOWLEDGE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" name="Google Shape;33;p6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2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pt Development">
  <p:cSld name="BLANK_1_1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" name="Google Shape;38;p7"/>
          <p:cNvSpPr txBox="1"/>
          <p:nvPr/>
        </p:nvSpPr>
        <p:spPr>
          <a:xfrm rot="-5400000">
            <a:off x="-1139375" y="2399550"/>
            <a:ext cx="27285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CONCEPT DEVELOPMENT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2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kill Development/Guided Practice">
  <p:cSld name="BLANK_1_1_1_1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8"/>
          <p:cNvSpPr txBox="1"/>
          <p:nvPr/>
        </p:nvSpPr>
        <p:spPr>
          <a:xfrm rot="-5400000">
            <a:off x="-1790900" y="2604200"/>
            <a:ext cx="40179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DEVELOPMENT/GUIDED PRACTICE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5" name="Google Shape;45;p8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levance">
  <p:cSld name="BLANK_1_1_1_1_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" name="Google Shape;50;p9"/>
          <p:cNvSpPr txBox="1"/>
          <p:nvPr/>
        </p:nvSpPr>
        <p:spPr>
          <a:xfrm rot="-5400000">
            <a:off x="-489650" y="2399550"/>
            <a:ext cx="14154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RELEVANCE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1" name="Google Shape;51;p9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kill Closure">
  <p:cSld name="BLANK_1_1_1_1_1_1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6" name="Google Shape;56;p10"/>
          <p:cNvSpPr txBox="1"/>
          <p:nvPr/>
        </p:nvSpPr>
        <p:spPr>
          <a:xfrm rot="-5400000">
            <a:off x="-667850" y="2399550"/>
            <a:ext cx="1771800" cy="34440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5394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SKILL CLOSURE</a:t>
            </a:r>
            <a:endParaRPr sz="1600">
              <a:solidFill>
                <a:srgbClr val="0B5394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0"/>
          <p:cNvSpPr/>
          <p:nvPr/>
        </p:nvSpPr>
        <p:spPr>
          <a:xfrm>
            <a:off x="45850" y="231925"/>
            <a:ext cx="6680400" cy="423000"/>
          </a:xfrm>
          <a:prstGeom prst="rect">
            <a:avLst/>
          </a:prstGeom>
          <a:solidFill>
            <a:srgbClr val="0B5394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2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●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entury Gothic"/>
              <a:buChar char="○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entury Gothic"/>
              <a:buChar char="■"/>
              <a:defRPr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47750" y="34100"/>
            <a:ext cx="9063300" cy="5075400"/>
          </a:xfrm>
          <a:prstGeom prst="roundRect">
            <a:avLst>
              <a:gd name="adj" fmla="val 3214"/>
            </a:avLst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●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●"/>
              <a:defRPr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/>
          <p:nvPr/>
        </p:nvSpPr>
        <p:spPr>
          <a:xfrm>
            <a:off x="47750" y="34100"/>
            <a:ext cx="9063300" cy="5075400"/>
          </a:xfrm>
          <a:prstGeom prst="roundRect">
            <a:avLst>
              <a:gd name="adj" fmla="val 3214"/>
            </a:avLst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Century Gothic"/>
              <a:buNone/>
              <a:defRPr sz="2800"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Char char="●"/>
              <a:defRPr sz="18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●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●"/>
              <a:defRPr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Century Gothic"/>
              <a:buChar char="○"/>
              <a:defRPr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Century Gothic"/>
              <a:buChar char="■"/>
              <a:defRPr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ENTER TOPIC</a:t>
            </a:r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Enter Learning Objective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2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lt1"/>
                </a:solidFill>
              </a:rPr>
              <a:t>Enter Learning Objective</a:t>
            </a:r>
            <a:endParaRPr/>
          </a:p>
        </p:txBody>
      </p:sp>
      <p:sp>
        <p:nvSpPr>
          <p:cNvPr id="207" name="Google Shape;207;p32"/>
          <p:cNvSpPr txBox="1">
            <a:spLocks noGrp="1"/>
          </p:cNvSpPr>
          <p:nvPr>
            <p:ph type="body" idx="2"/>
          </p:nvPr>
        </p:nvSpPr>
        <p:spPr>
          <a:xfrm>
            <a:off x="552550" y="1937350"/>
            <a:ext cx="6173700" cy="29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208" name="Google Shape;208;p32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9" name="Google Shape;209;p32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0" name="Google Shape;210;p32"/>
          <p:cNvGraphicFramePr/>
          <p:nvPr/>
        </p:nvGraphicFramePr>
        <p:xfrm>
          <a:off x="6797375" y="3080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REMEMBER THE CONCEPT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1" name="Google Shape;211;p32"/>
          <p:cNvSpPr/>
          <p:nvPr/>
        </p:nvSpPr>
        <p:spPr>
          <a:xfrm>
            <a:off x="552550" y="858538"/>
            <a:ext cx="5896800" cy="704700"/>
          </a:xfrm>
          <a:prstGeom prst="rect">
            <a:avLst/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3"/>
          <p:cNvSpPr txBox="1">
            <a:spLocks noGrp="1"/>
          </p:cNvSpPr>
          <p:nvPr>
            <p:ph type="body" idx="1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17" name="Google Shape;217;p33"/>
          <p:cNvSpPr txBox="1">
            <a:spLocks noGrp="1"/>
          </p:cNvSpPr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/>
              <a:t>Enter Learning Objective</a:t>
            </a:r>
            <a:endParaRPr/>
          </a:p>
        </p:txBody>
      </p:sp>
      <p:graphicFrame>
        <p:nvGraphicFramePr>
          <p:cNvPr id="218" name="Google Shape;218;p33"/>
          <p:cNvGraphicFramePr/>
          <p:nvPr/>
        </p:nvGraphicFramePr>
        <p:xfrm>
          <a:off x="6793300" y="4154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Success Criteria.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9" name="Google Shape;219;p33"/>
          <p:cNvGraphicFramePr/>
          <p:nvPr/>
        </p:nvGraphicFramePr>
        <p:xfrm>
          <a:off x="6797375" y="3182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>
            <a:spLocks noGrp="1"/>
          </p:cNvSpPr>
          <p:nvPr>
            <p:ph type="body" idx="1"/>
          </p:nvPr>
        </p:nvSpPr>
        <p:spPr>
          <a:xfrm>
            <a:off x="586550" y="243050"/>
            <a:ext cx="7986000" cy="18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Do not delete this slide.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This slide is designed so that you can copy the </a:t>
            </a:r>
            <a:r>
              <a:rPr lang="en-GB" b="1"/>
              <a:t>prompt box</a:t>
            </a:r>
            <a:r>
              <a:rPr lang="en-GB"/>
              <a:t> you need and insert it into your slides.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This slide is hidden and will not be included when presenting your lesson.</a:t>
            </a:r>
            <a:endParaRPr/>
          </a:p>
        </p:txBody>
      </p:sp>
      <p:graphicFrame>
        <p:nvGraphicFramePr>
          <p:cNvPr id="138" name="Google Shape;138;p24"/>
          <p:cNvGraphicFramePr/>
          <p:nvPr/>
        </p:nvGraphicFramePr>
        <p:xfrm>
          <a:off x="2040790" y="3654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05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TEACHER CUE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74E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74E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9" name="Google Shape;139;p24"/>
          <p:cNvGraphicFramePr/>
          <p:nvPr/>
        </p:nvGraphicFramePr>
        <p:xfrm>
          <a:off x="204080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VOCABULARY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1 - 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0" name="Google Shape;140;p24"/>
          <p:cNvGraphicFramePr/>
          <p:nvPr/>
        </p:nvGraphicFramePr>
        <p:xfrm>
          <a:off x="58655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122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TRACK WITH ME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1" name="Google Shape;141;p24"/>
          <p:cNvGraphicFramePr/>
          <p:nvPr/>
        </p:nvGraphicFramePr>
        <p:xfrm>
          <a:off x="586550" y="3177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122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WITH ME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2" name="Google Shape;142;p24"/>
          <p:cNvGraphicFramePr/>
          <p:nvPr/>
        </p:nvGraphicFramePr>
        <p:xfrm>
          <a:off x="4439730" y="3654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MAKE THE CONNECTION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you already know….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3" name="Google Shape;143;p24"/>
          <p:cNvGraphicFramePr/>
          <p:nvPr/>
        </p:nvGraphicFramePr>
        <p:xfrm>
          <a:off x="6838660" y="2531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9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4" name="Google Shape;144;p24"/>
          <p:cNvGraphicFramePr/>
          <p:nvPr/>
        </p:nvGraphicFramePr>
        <p:xfrm>
          <a:off x="4439720" y="2531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HINT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AA8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remember….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5" name="Google Shape;145;p24"/>
          <p:cNvGraphicFramePr/>
          <p:nvPr/>
        </p:nvGraphicFramePr>
        <p:xfrm>
          <a:off x="6838650" y="3654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EXTENSION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FA8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3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FA8D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>
            <a:spLocks noGrp="1"/>
          </p:cNvSpPr>
          <p:nvPr>
            <p:ph type="body" idx="1"/>
          </p:nvPr>
        </p:nvSpPr>
        <p:spPr>
          <a:xfrm>
            <a:off x="709450" y="566200"/>
            <a:ext cx="5123100" cy="40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 txBox="1">
            <a:spLocks noGrp="1"/>
          </p:cNvSpPr>
          <p:nvPr>
            <p:ph type="body" idx="1"/>
          </p:nvPr>
        </p:nvSpPr>
        <p:spPr>
          <a:xfrm>
            <a:off x="497975" y="2892375"/>
            <a:ext cx="5198100" cy="201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56" name="Google Shape;156;p26"/>
          <p:cNvSpPr txBox="1">
            <a:spLocks noGrp="1"/>
          </p:cNvSpPr>
          <p:nvPr>
            <p:ph type="title"/>
          </p:nvPr>
        </p:nvSpPr>
        <p:spPr>
          <a:xfrm>
            <a:off x="532075" y="477525"/>
            <a:ext cx="5061600" cy="18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Enter Learning Objective</a:t>
            </a:r>
            <a:endParaRPr/>
          </a:p>
        </p:txBody>
      </p:sp>
      <p:graphicFrame>
        <p:nvGraphicFramePr>
          <p:cNvPr id="157" name="Google Shape;157;p26"/>
          <p:cNvGraphicFramePr/>
          <p:nvPr/>
        </p:nvGraphicFramePr>
        <p:xfrm>
          <a:off x="6693450" y="4023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DECLARE THE OBJECTIVE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the learning objective to your partner.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8" name="Google Shape;158;p26"/>
          <p:cNvGraphicFramePr/>
          <p:nvPr/>
        </p:nvGraphicFramePr>
        <p:xfrm>
          <a:off x="6693450" y="2968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9" name="Google Shape;159;p26"/>
          <p:cNvGraphicFramePr/>
          <p:nvPr/>
        </p:nvGraphicFramePr>
        <p:xfrm>
          <a:off x="7603350" y="229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122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TRACK WITH ME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0" name="Google Shape;160;p26"/>
          <p:cNvGraphicFramePr/>
          <p:nvPr/>
        </p:nvGraphicFramePr>
        <p:xfrm>
          <a:off x="7603350" y="738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122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READ WITH ME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>
            <a:spLocks noGrp="1"/>
          </p:cNvSpPr>
          <p:nvPr>
            <p:ph type="body" idx="2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66" name="Google Shape;166;p27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Enter Learning Objective</a:t>
            </a:r>
            <a:endParaRPr/>
          </a:p>
        </p:txBody>
      </p:sp>
      <p:graphicFrame>
        <p:nvGraphicFramePr>
          <p:cNvPr id="167" name="Google Shape;167;p27"/>
          <p:cNvGraphicFramePr/>
          <p:nvPr/>
        </p:nvGraphicFramePr>
        <p:xfrm>
          <a:off x="6693450" y="4023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MAKE THE CONNECTION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Students, you already know….</a:t>
                      </a: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lt1"/>
                </a:solidFill>
              </a:rPr>
              <a:t>Enter Learning Objective</a:t>
            </a:r>
            <a:endParaRPr/>
          </a:p>
        </p:txBody>
      </p:sp>
      <p:sp>
        <p:nvSpPr>
          <p:cNvPr id="173" name="Google Shape;173;p28"/>
          <p:cNvSpPr txBox="1">
            <a:spLocks noGrp="1"/>
          </p:cNvSpPr>
          <p:nvPr>
            <p:ph type="body" idx="2"/>
          </p:nvPr>
        </p:nvSpPr>
        <p:spPr>
          <a:xfrm>
            <a:off x="552550" y="852700"/>
            <a:ext cx="6173700" cy="4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174" name="Google Shape;174;p28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5" name="Google Shape;175;p28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9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lt1"/>
                </a:solidFill>
              </a:rPr>
              <a:t>Enter Learning Objective</a:t>
            </a:r>
            <a:endParaRPr/>
          </a:p>
        </p:txBody>
      </p:sp>
      <p:sp>
        <p:nvSpPr>
          <p:cNvPr id="181" name="Google Shape;181;p29"/>
          <p:cNvSpPr txBox="1">
            <a:spLocks noGrp="1"/>
          </p:cNvSpPr>
          <p:nvPr>
            <p:ph type="body" idx="2"/>
          </p:nvPr>
        </p:nvSpPr>
        <p:spPr>
          <a:xfrm>
            <a:off x="552550" y="1807725"/>
            <a:ext cx="6173700" cy="31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182" name="Google Shape;182;p29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3" name="Google Shape;183;p29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4" name="Google Shape;184;p29"/>
          <p:cNvGraphicFramePr/>
          <p:nvPr/>
        </p:nvGraphicFramePr>
        <p:xfrm>
          <a:off x="6797375" y="3080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REMEMBER THE CONCEPT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5" name="Google Shape;185;p29"/>
          <p:cNvSpPr/>
          <p:nvPr/>
        </p:nvSpPr>
        <p:spPr>
          <a:xfrm>
            <a:off x="552550" y="858538"/>
            <a:ext cx="5896800" cy="704700"/>
          </a:xfrm>
          <a:prstGeom prst="rect">
            <a:avLst/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entury Gothic"/>
              <a:buAutoNum type="arabicPeriod"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Task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0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lt1"/>
                </a:solidFill>
              </a:rPr>
              <a:t>Enter Learning Objective</a:t>
            </a:r>
            <a:endParaRPr/>
          </a:p>
        </p:txBody>
      </p:sp>
      <p:sp>
        <p:nvSpPr>
          <p:cNvPr id="191" name="Google Shape;191;p30"/>
          <p:cNvSpPr txBox="1">
            <a:spLocks noGrp="1"/>
          </p:cNvSpPr>
          <p:nvPr>
            <p:ph type="body" idx="2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192" name="Google Shape;192;p30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3" name="Google Shape;193;p30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>
            <a:spLocks noGrp="1"/>
          </p:cNvSpPr>
          <p:nvPr>
            <p:ph type="subTitle" idx="1"/>
          </p:nvPr>
        </p:nvSpPr>
        <p:spPr>
          <a:xfrm>
            <a:off x="95500" y="266050"/>
            <a:ext cx="6589800" cy="3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lt1"/>
                </a:solidFill>
              </a:rPr>
              <a:t>Enter Learning Objective</a:t>
            </a:r>
            <a:endParaRPr/>
          </a:p>
        </p:txBody>
      </p:sp>
      <p:sp>
        <p:nvSpPr>
          <p:cNvPr id="199" name="Google Shape;199;p31"/>
          <p:cNvSpPr txBox="1">
            <a:spLocks noGrp="1"/>
          </p:cNvSpPr>
          <p:nvPr>
            <p:ph type="body" idx="2"/>
          </p:nvPr>
        </p:nvSpPr>
        <p:spPr>
          <a:xfrm>
            <a:off x="552550" y="767450"/>
            <a:ext cx="6173700" cy="4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200" name="Google Shape;200;p31"/>
          <p:cNvGraphicFramePr/>
          <p:nvPr/>
        </p:nvGraphicFramePr>
        <p:xfrm>
          <a:off x="6685300" y="8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42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CHECK FOR UNDERSTANDING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99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1" name="Google Shape;201;p31"/>
          <p:cNvGraphicFramePr/>
          <p:nvPr/>
        </p:nvGraphicFramePr>
        <p:xfrm>
          <a:off x="6797375" y="42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{C5D4407A-2068-4B33-B4D1-94AB346AD9B2}</a:tableStyleId>
              </a:tblPr>
              <a:tblGrid>
                <a:gridCol w="213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DEFINITION</a:t>
                      </a:r>
                      <a:endParaRPr sz="1100" b="1">
                        <a:solidFill>
                          <a:srgbClr val="FFFFFF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B539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SC EDI 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C EDI 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C79786A0071644A27043EE8AEB17CF" ma:contentTypeVersion="12" ma:contentTypeDescription="Create a new document." ma:contentTypeScope="" ma:versionID="7be1c3e3f42340a365c42c3447f0539c">
  <xsd:schema xmlns:xsd="http://www.w3.org/2001/XMLSchema" xmlns:xs="http://www.w3.org/2001/XMLSchema" xmlns:p="http://schemas.microsoft.com/office/2006/metadata/properties" xmlns:ns2="1f45d417-2170-49c3-a8ab-f275351b7e98" xmlns:ns3="78043361-3a80-4cbb-8340-f9f2936f7c9b" targetNamespace="http://schemas.microsoft.com/office/2006/metadata/properties" ma:root="true" ma:fieldsID="20faf0449ef4a8e3f9fe9fcbd15d74f9" ns2:_="" ns3:_="">
    <xsd:import namespace="1f45d417-2170-49c3-a8ab-f275351b7e98"/>
    <xsd:import namespace="78043361-3a80-4cbb-8340-f9f2936f7c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45d417-2170-49c3-a8ab-f275351b7e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043361-3a80-4cbb-8340-f9f2936f7c9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71E857-728F-4DBA-B8E3-8E75FF1B6509}"/>
</file>

<file path=customXml/itemProps2.xml><?xml version="1.0" encoding="utf-8"?>
<ds:datastoreItem xmlns:ds="http://schemas.openxmlformats.org/officeDocument/2006/customXml" ds:itemID="{C203C98D-EA76-4AE9-99A7-BCBE10F0DDF7}"/>
</file>

<file path=customXml/itemProps3.xml><?xml version="1.0" encoding="utf-8"?>
<ds:datastoreItem xmlns:ds="http://schemas.openxmlformats.org/officeDocument/2006/customXml" ds:itemID="{24441FD5-D339-417C-AC53-072E41E01B4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On-screen Show (16:9)</PresentationFormat>
  <Paragraphs>60</Paragraphs>
  <Slides>11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ASC EDI Template</vt:lpstr>
      <vt:lpstr>ASC EDI Template</vt:lpstr>
      <vt:lpstr>ENTER TOPIC</vt:lpstr>
      <vt:lpstr>PowerPoint Presentation</vt:lpstr>
      <vt:lpstr>PowerPoint Presentation</vt:lpstr>
      <vt:lpstr>Enter Learning Objective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Enter Learning Objective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 TOPIC</dc:title>
  <dc:creator>Jarrad</dc:creator>
  <cp:lastModifiedBy>Jarrad Stewart</cp:lastModifiedBy>
  <cp:revision>2</cp:revision>
  <dcterms:modified xsi:type="dcterms:W3CDTF">2018-10-13T06:45:09Z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0x0101000BC79786A0071644A27043EE8AEB17CF</vt:lpwstr>
  </property>
</Properties>
</file>