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8" r:id="rId5"/>
    <p:sldMasterId id="214748366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y="5143500" cx="9144000"/>
  <p:notesSz cx="6858000" cy="9144000"/>
  <p:embeddedFontLst>
    <p:embeddedFont>
      <p:font typeface="Century Gothic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FEF9E25-BA66-4E17-B54F-A70B0F2E821A}">
  <a:tblStyle styleId="{DFEF9E25-BA66-4E17-B54F-A70B0F2E821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8" Type="http://schemas.openxmlformats.org/officeDocument/2006/relationships/slide" Target="slides/slide1.xml"/><Relationship Id="rId21" Type="http://schemas.openxmlformats.org/officeDocument/2006/relationships/font" Target="fonts/CenturyGothic-italic.fntdata"/><Relationship Id="rId3" Type="http://schemas.openxmlformats.org/officeDocument/2006/relationships/presProps" Target="presProps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0" Type="http://schemas.openxmlformats.org/officeDocument/2006/relationships/font" Target="fonts/CenturyGothic-bold.fntdata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11" Type="http://schemas.openxmlformats.org/officeDocument/2006/relationships/slide" Target="slides/slide4.xml"/><Relationship Id="rId1" Type="http://schemas.openxmlformats.org/officeDocument/2006/relationships/theme" Target="theme/theme2.xml"/><Relationship Id="rId6" Type="http://schemas.openxmlformats.org/officeDocument/2006/relationships/slideMaster" Target="slideMasters/slideMaster2.xml"/><Relationship Id="rId24" Type="http://schemas.openxmlformats.org/officeDocument/2006/relationships/customXml" Target="../customXml/item2.xml"/><Relationship Id="rId15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3.xml"/><Relationship Id="rId19" Type="http://schemas.openxmlformats.org/officeDocument/2006/relationships/font" Target="fonts/CenturyGothic-regular.fntdata"/><Relationship Id="rId22" Type="http://schemas.openxmlformats.org/officeDocument/2006/relationships/font" Target="fonts/CenturyGothic-boldItalic.fntdata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Insert cover image and use transparency settings to fade image.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Please include tasks/questions here rather than just referring to a worksheet. This will save on photocopying and facilitate sharing with other schools.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Try and build tasks/questions which escalate through Bloom’s Taxonomy. This will help with differentiation.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Objectives contain </a:t>
            </a:r>
            <a:r>
              <a:rPr b="1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concepts </a:t>
            </a: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(nouns, big ideas), </a:t>
            </a:r>
            <a:r>
              <a:rPr b="1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skills </a:t>
            </a: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(verbs, measurable behaviours) and sometimes </a:t>
            </a:r>
            <a:r>
              <a:rPr b="1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context </a:t>
            </a: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(restricting or targeting conditions).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●Example: Students will be able to </a:t>
            </a:r>
            <a:r>
              <a:rPr b="1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describe</a:t>
            </a: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concept of </a:t>
            </a:r>
            <a:r>
              <a:rPr b="1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density </a:t>
            </a: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apply it to </a:t>
            </a:r>
            <a:r>
              <a:rPr b="1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floating and sinking.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●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Success criteria are specific measurable outcomes that if met mean that the student has met the learning objective.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Examples: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•Students will be able to compare densities of substances using mass and volume.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•Students will be able to identify whether a solid or liquid will float or sink in a liquid based on their densities.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Century Gothic"/>
              <a:buNone/>
              <a:defRPr b="0" i="0" sz="6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  <a:defRPr b="0" i="0" sz="3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9825" y="4467425"/>
            <a:ext cx="1251325" cy="5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/>
        </p:nvSpPr>
        <p:spPr>
          <a:xfrm>
            <a:off x="191000" y="4663075"/>
            <a:ext cx="2571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Science</a:t>
            </a:r>
            <a:endParaRPr b="0" i="0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dependent Practice">
  <p:cSld name="BLANK_1_1_1_1_1_1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2" name="Google Shape;62;p11"/>
          <p:cNvSpPr txBox="1"/>
          <p:nvPr/>
        </p:nvSpPr>
        <p:spPr>
          <a:xfrm rot="-5400000">
            <a:off x="-1128800" y="2670800"/>
            <a:ext cx="26937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INDEPENDENT PRACTICE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1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5" name="Google Shape;65;p11"/>
          <p:cNvSpPr txBox="1"/>
          <p:nvPr>
            <p:ph idx="2" type="body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Century Gothic"/>
              <a:buNone/>
              <a:defRPr b="0" i="0" sz="6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Century Gothic"/>
              <a:buNone/>
              <a:defRPr b="0" i="0" sz="5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  <a:defRPr b="0" i="0" sz="3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4" name="Google Shape;7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5" name="Google Shape;7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9825" y="4467425"/>
            <a:ext cx="1251325" cy="5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3"/>
          <p:cNvSpPr txBox="1"/>
          <p:nvPr/>
        </p:nvSpPr>
        <p:spPr>
          <a:xfrm>
            <a:off x="191000" y="4663075"/>
            <a:ext cx="2571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Science</a:t>
            </a:r>
            <a:endParaRPr b="0" i="0" sz="1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mpt Boxes">
  <p:cSld name="CUSTOM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/>
        </p:nvSpPr>
        <p:spPr>
          <a:xfrm rot="-5400000">
            <a:off x="-636425" y="2399550"/>
            <a:ext cx="17226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PROMPT BOXES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" name="Google Shape;79;p14"/>
          <p:cNvSpPr txBox="1"/>
          <p:nvPr>
            <p:ph idx="1" type="body"/>
          </p:nvPr>
        </p:nvSpPr>
        <p:spPr>
          <a:xfrm>
            <a:off x="586550" y="547850"/>
            <a:ext cx="7986000" cy="26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aily Review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2" name="Google Shape;82;p15"/>
          <p:cNvSpPr txBox="1"/>
          <p:nvPr/>
        </p:nvSpPr>
        <p:spPr>
          <a:xfrm rot="-5400000">
            <a:off x="-569675" y="2399550"/>
            <a:ext cx="15891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DAILY REVIEW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arning Objective and Success Criteria">
  <p:cSld name="BLANK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6" name="Google Shape;86;p16"/>
          <p:cNvSpPr txBox="1"/>
          <p:nvPr/>
        </p:nvSpPr>
        <p:spPr>
          <a:xfrm rot="-5400000">
            <a:off x="-929500" y="1209150"/>
            <a:ext cx="2298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LEARNING OBJECTIVE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" name="Google Shape;87;p16"/>
          <p:cNvSpPr/>
          <p:nvPr/>
        </p:nvSpPr>
        <p:spPr>
          <a:xfrm>
            <a:off x="395650" y="231900"/>
            <a:ext cx="6419100" cy="2305800"/>
          </a:xfrm>
          <a:prstGeom prst="homePlate">
            <a:avLst>
              <a:gd fmla="val 50000" name="adj"/>
            </a:avLst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/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9" name="Google Shape;89;p16"/>
          <p:cNvSpPr txBox="1"/>
          <p:nvPr/>
        </p:nvSpPr>
        <p:spPr>
          <a:xfrm rot="-5400000">
            <a:off x="-790750" y="3730950"/>
            <a:ext cx="2021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SUCCESS CRITERIA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ctivate Prior Knowledge">
  <p:cSld name="BLANK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3" name="Google Shape;93;p17"/>
          <p:cNvSpPr txBox="1"/>
          <p:nvPr/>
        </p:nvSpPr>
        <p:spPr>
          <a:xfrm rot="-5400000">
            <a:off x="-1398650" y="2399550"/>
            <a:ext cx="3233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ACTIVATE PRIOR KNOWLEDGE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6" name="Google Shape;96;p17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pt Development">
  <p:cSld name="BLANK_1_1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18"/>
          <p:cNvSpPr txBox="1"/>
          <p:nvPr/>
        </p:nvSpPr>
        <p:spPr>
          <a:xfrm rot="-5400000">
            <a:off x="-1139375" y="2399550"/>
            <a:ext cx="27285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CONCEPT DEVELOPMENT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8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2" name="Google Shape;102;p18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kill Development/Guided Practice">
  <p:cSld name="BLANK_1_1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19"/>
          <p:cNvSpPr txBox="1"/>
          <p:nvPr/>
        </p:nvSpPr>
        <p:spPr>
          <a:xfrm rot="-5400000">
            <a:off x="-1790900" y="2604200"/>
            <a:ext cx="4017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DEVELOPMENT/GUIDED PRACTICE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p19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9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8" name="Google Shape;108;p19"/>
          <p:cNvSpPr txBox="1"/>
          <p:nvPr>
            <p:ph idx="2" type="body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levance">
  <p:cSld name="BLANK_1_1_1_1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1" name="Google Shape;111;p20"/>
          <p:cNvSpPr txBox="1"/>
          <p:nvPr/>
        </p:nvSpPr>
        <p:spPr>
          <a:xfrm rot="-5400000">
            <a:off x="-489650" y="2399550"/>
            <a:ext cx="1415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RELEVANCE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2" name="Google Shape;112;p20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0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4" name="Google Shape;114;p20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kill Closure">
  <p:cSld name="BLANK_1_1_1_1_1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21"/>
          <p:cNvSpPr txBox="1"/>
          <p:nvPr/>
        </p:nvSpPr>
        <p:spPr>
          <a:xfrm rot="-5400000">
            <a:off x="-667850" y="2399550"/>
            <a:ext cx="17718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CLOSURE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21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1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0" name="Google Shape;120;p21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mpt Boxes">
  <p:cSld name="CUSTOM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/>
        </p:nvSpPr>
        <p:spPr>
          <a:xfrm rot="-5400000">
            <a:off x="-636425" y="2399550"/>
            <a:ext cx="17226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PROMPT BOXES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586550" y="547850"/>
            <a:ext cx="7986000" cy="26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dependent Practice">
  <p:cSld name="BLANK_1_1_1_1_1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3" name="Google Shape;123;p22"/>
          <p:cNvSpPr txBox="1"/>
          <p:nvPr/>
        </p:nvSpPr>
        <p:spPr>
          <a:xfrm rot="-5400000">
            <a:off x="-1128800" y="2670800"/>
            <a:ext cx="26937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INDEPENDENT PRACTICE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p22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2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6" name="Google Shape;126;p22"/>
          <p:cNvSpPr txBox="1"/>
          <p:nvPr>
            <p:ph idx="2" type="body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aily Review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4"/>
          <p:cNvSpPr txBox="1"/>
          <p:nvPr/>
        </p:nvSpPr>
        <p:spPr>
          <a:xfrm rot="-5400000">
            <a:off x="-569675" y="2399550"/>
            <a:ext cx="15891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DAILY REVIEW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arning Objective and Success Criteria">
  <p:cSld name="BLANK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5"/>
          <p:cNvSpPr txBox="1"/>
          <p:nvPr/>
        </p:nvSpPr>
        <p:spPr>
          <a:xfrm rot="-5400000">
            <a:off x="-929500" y="1209150"/>
            <a:ext cx="2298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LEARNING OBJECTIVE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" name="Google Shape;26;p5"/>
          <p:cNvSpPr/>
          <p:nvPr/>
        </p:nvSpPr>
        <p:spPr>
          <a:xfrm>
            <a:off x="395650" y="231900"/>
            <a:ext cx="6419100" cy="2305800"/>
          </a:xfrm>
          <a:prstGeom prst="homePlate">
            <a:avLst>
              <a:gd fmla="val 50000" name="adj"/>
            </a:avLst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8" name="Google Shape;28;p5"/>
          <p:cNvSpPr txBox="1"/>
          <p:nvPr/>
        </p:nvSpPr>
        <p:spPr>
          <a:xfrm rot="-5400000">
            <a:off x="-790750" y="3730950"/>
            <a:ext cx="2021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SUCCESS CRITERIA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ctivate Prior Knowledge">
  <p:cSld name="BLANK_1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" name="Google Shape;32;p6"/>
          <p:cNvSpPr txBox="1"/>
          <p:nvPr/>
        </p:nvSpPr>
        <p:spPr>
          <a:xfrm rot="-5400000">
            <a:off x="-1398650" y="2399550"/>
            <a:ext cx="3233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ACTIVATE PRIOR KNOWLEDGE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" name="Google Shape;33;p6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6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pt Development">
  <p:cSld name="BLANK_1_1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" name="Google Shape;38;p7"/>
          <p:cNvSpPr txBox="1"/>
          <p:nvPr/>
        </p:nvSpPr>
        <p:spPr>
          <a:xfrm rot="-5400000">
            <a:off x="-1139375" y="2399550"/>
            <a:ext cx="27285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CONCEPT DEVELOPMENT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7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kill Development/Guided Practice">
  <p:cSld name="BLANK_1_1_1_1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8"/>
          <p:cNvSpPr txBox="1"/>
          <p:nvPr/>
        </p:nvSpPr>
        <p:spPr>
          <a:xfrm rot="-5400000">
            <a:off x="-1790900" y="2604200"/>
            <a:ext cx="40179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DEVELOPMENT/GUIDED PRACTICE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" name="Google Shape;45;p8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8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levance">
  <p:cSld name="BLANK_1_1_1_1_1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" name="Google Shape;50;p9"/>
          <p:cNvSpPr txBox="1"/>
          <p:nvPr/>
        </p:nvSpPr>
        <p:spPr>
          <a:xfrm rot="-5400000">
            <a:off x="-489650" y="2399550"/>
            <a:ext cx="14154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RELEVANCE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1" name="Google Shape;51;p9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kill Closure">
  <p:cSld name="BLANK_1_1_1_1_1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" name="Google Shape;56;p10"/>
          <p:cNvSpPr txBox="1"/>
          <p:nvPr/>
        </p:nvSpPr>
        <p:spPr>
          <a:xfrm rot="-5400000">
            <a:off x="-667850" y="2399550"/>
            <a:ext cx="1771800" cy="344400"/>
          </a:xfrm>
          <a:prstGeom prst="rect">
            <a:avLst/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CLOSURE</a:t>
            </a:r>
            <a:endParaRPr b="0" i="0" sz="1600" u="none" cap="none" strike="noStrike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0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0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  <a:defRPr b="0" i="0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9" name="Google Shape;59;p10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47750" y="34100"/>
            <a:ext cx="9063300" cy="5075400"/>
          </a:xfrm>
          <a:prstGeom prst="roundRect">
            <a:avLst>
              <a:gd fmla="val 3214" name="adj"/>
            </a:avLst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/>
          <p:nvPr/>
        </p:nvSpPr>
        <p:spPr>
          <a:xfrm>
            <a:off x="47750" y="34100"/>
            <a:ext cx="9063300" cy="5075400"/>
          </a:xfrm>
          <a:prstGeom prst="roundRect">
            <a:avLst>
              <a:gd fmla="val 3214" name="adj"/>
            </a:avLst>
          </a:prstGeom>
          <a:noFill/>
          <a:ln cap="flat" cmpd="sng" w="19050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9" name="Google Shape;69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70" name="Google Shape;7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Century Gothic"/>
              <a:buNone/>
            </a:pPr>
            <a:r>
              <a:rPr b="0" i="0" lang="en-GB" sz="6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TOPIC</a:t>
            </a:r>
            <a:endParaRPr b="0" i="0" sz="66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2" name="Google Shape;132;p2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</a:pPr>
            <a:r>
              <a:rPr b="0" i="0" lang="en-GB" sz="3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32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2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7" name="Google Shape;207;p32"/>
          <p:cNvSpPr txBox="1"/>
          <p:nvPr>
            <p:ph idx="2" type="body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08" name="Google Shape;208;p32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09" name="Google Shape;209;p32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10" name="Google Shape;210;p32"/>
          <p:cNvGraphicFramePr/>
          <p:nvPr/>
        </p:nvGraphicFramePr>
        <p:xfrm>
          <a:off x="6797375" y="3080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REMEMBER THE CONCEPT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1" name="Google Shape;211;p32"/>
          <p:cNvSpPr/>
          <p:nvPr/>
        </p:nvSpPr>
        <p:spPr>
          <a:xfrm>
            <a:off x="552550" y="858538"/>
            <a:ext cx="5896800" cy="7047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AutoNum type="arabicPeriod"/>
            </a:pP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AutoNum type="arabicPeriod"/>
            </a:pP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/>
          <p:nvPr>
            <p:ph idx="1" type="body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7" name="Google Shape;217;p33"/>
          <p:cNvSpPr txBox="1"/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2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2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18" name="Google Shape;218;p33"/>
          <p:cNvGraphicFramePr/>
          <p:nvPr/>
        </p:nvGraphicFramePr>
        <p:xfrm>
          <a:off x="6793300" y="4154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Success Criteria.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19" name="Google Shape;219;p33"/>
          <p:cNvGraphicFramePr/>
          <p:nvPr/>
        </p:nvGraphicFramePr>
        <p:xfrm>
          <a:off x="6797375" y="3182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idx="1" type="body"/>
          </p:nvPr>
        </p:nvSpPr>
        <p:spPr>
          <a:xfrm>
            <a:off x="586550" y="243050"/>
            <a:ext cx="79860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 not delete this slide.</a:t>
            </a:r>
            <a:endParaRPr b="1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slide is designed so that you can copy the </a:t>
            </a:r>
            <a:r>
              <a:rPr b="1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prompt box</a:t>
            </a: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you need and insert it into your slides.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slide is hidden and will not be included when presenting your lesson.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38" name="Google Shape;138;p24"/>
          <p:cNvGraphicFramePr/>
          <p:nvPr/>
        </p:nvGraphicFramePr>
        <p:xfrm>
          <a:off x="2040790" y="3654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320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TEACHER CUE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74EA7"/>
                    </a:solidFill>
                  </a:tcPr>
                </a:tc>
              </a:tr>
              <a:tr h="388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74EA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39" name="Google Shape;139;p24"/>
          <p:cNvGraphicFramePr/>
          <p:nvPr/>
        </p:nvGraphicFramePr>
        <p:xfrm>
          <a:off x="204080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VOCABULARY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1 - 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0" name="Google Shape;140;p24"/>
          <p:cNvGraphicFramePr/>
          <p:nvPr/>
        </p:nvGraphicFramePr>
        <p:xfrm>
          <a:off x="58655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12245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1" name="Google Shape;141;p24"/>
          <p:cNvGraphicFramePr/>
          <p:nvPr/>
        </p:nvGraphicFramePr>
        <p:xfrm>
          <a:off x="586550" y="3177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12245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WITH ME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2" name="Google Shape;142;p24"/>
          <p:cNvGraphicFramePr/>
          <p:nvPr/>
        </p:nvGraphicFramePr>
        <p:xfrm>
          <a:off x="4439730" y="365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MAKE THE CONNECTION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you already know….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3" name="Google Shape;143;p24"/>
          <p:cNvGraphicFramePr/>
          <p:nvPr/>
        </p:nvGraphicFramePr>
        <p:xfrm>
          <a:off x="6838660" y="2531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229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86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4" name="Google Shape;144;p24"/>
          <p:cNvGraphicFramePr/>
          <p:nvPr/>
        </p:nvGraphicFramePr>
        <p:xfrm>
          <a:off x="443972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HINT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AA84F"/>
                    </a:solidFill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remember….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AA84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5" name="Google Shape;145;p24"/>
          <p:cNvGraphicFramePr/>
          <p:nvPr/>
        </p:nvGraphicFramePr>
        <p:xfrm>
          <a:off x="6838650" y="3654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308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EXTENSION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FA8DC"/>
                    </a:solidFill>
                  </a:tcPr>
                </a:tc>
              </a:tr>
              <a:tr h="4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FA8D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idx="1" type="body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/>
          <p:nvPr>
            <p:ph idx="1" type="body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6" name="Google Shape;156;p26"/>
          <p:cNvSpPr txBox="1"/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</a:pPr>
            <a:r>
              <a:rPr b="0" i="0" lang="en-GB" sz="2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2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57" name="Google Shape;157;p26"/>
          <p:cNvGraphicFramePr/>
          <p:nvPr/>
        </p:nvGraphicFramePr>
        <p:xfrm>
          <a:off x="6693450" y="4023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DECLARE THE OBJECTIVE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526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the learning objective to your partner.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8" name="Google Shape;158;p26"/>
          <p:cNvGraphicFramePr/>
          <p:nvPr/>
        </p:nvGraphicFramePr>
        <p:xfrm>
          <a:off x="6693450" y="2968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9" name="Google Shape;159;p26"/>
          <p:cNvGraphicFramePr/>
          <p:nvPr/>
        </p:nvGraphicFramePr>
        <p:xfrm>
          <a:off x="7603350" y="229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12245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0" name="Google Shape;160;p26"/>
          <p:cNvGraphicFramePr/>
          <p:nvPr/>
        </p:nvGraphicFramePr>
        <p:xfrm>
          <a:off x="7603350" y="738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12245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WITH ME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6" name="Google Shape;166;p27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rPr b="0" i="0" lang="en-GB" sz="1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67" name="Google Shape;167;p27"/>
          <p:cNvGraphicFramePr/>
          <p:nvPr/>
        </p:nvGraphicFramePr>
        <p:xfrm>
          <a:off x="6693450" y="4023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MAKE THE CONNECTION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you already know….</a:t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3" name="Google Shape;173;p28"/>
          <p:cNvSpPr txBox="1"/>
          <p:nvPr>
            <p:ph idx="2" type="body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74" name="Google Shape;174;p28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75" name="Google Shape;175;p28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1" name="Google Shape;181;p29"/>
          <p:cNvSpPr txBox="1"/>
          <p:nvPr>
            <p:ph idx="2" type="body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82" name="Google Shape;182;p29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83" name="Google Shape;183;p29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84" name="Google Shape;184;p29"/>
          <p:cNvGraphicFramePr/>
          <p:nvPr/>
        </p:nvGraphicFramePr>
        <p:xfrm>
          <a:off x="6797375" y="3080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REMEMBER THE CONCEPT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5" name="Google Shape;185;p29"/>
          <p:cNvSpPr/>
          <p:nvPr/>
        </p:nvSpPr>
        <p:spPr>
          <a:xfrm>
            <a:off x="552550" y="858538"/>
            <a:ext cx="5896800" cy="704700"/>
          </a:xfrm>
          <a:prstGeom prst="rect">
            <a:avLst/>
          </a:prstGeom>
          <a:noFill/>
          <a:ln cap="flat" cmpd="sng" w="2857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AutoNum type="arabicPeriod"/>
            </a:pP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AutoNum type="arabicPeriod"/>
            </a:pPr>
            <a:r>
              <a:rPr b="0" i="0" lang="en-GB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1" name="Google Shape;191;p30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192" name="Google Shape;192;p30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93" name="Google Shape;193;p30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>
            <p:ph idx="1" type="subTitle"/>
          </p:nvPr>
        </p:nvSpPr>
        <p:spPr>
          <a:xfrm>
            <a:off x="95500" y="266050"/>
            <a:ext cx="65898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Enter Learning Objective</a:t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9" name="Google Shape;199;p31"/>
          <p:cNvSpPr txBox="1"/>
          <p:nvPr>
            <p:ph idx="2" type="body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Century Gothic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00" name="Google Shape;200;p31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4262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99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01" name="Google Shape;201;p31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{DFEF9E25-BA66-4E17-B54F-A70B0F2E821A}</a:tableStyleId>
              </a:tblPr>
              <a:tblGrid>
                <a:gridCol w="2134475"/>
              </a:tblGrid>
              <a:tr h="139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B539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SC EDI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SC EDI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1179E1-4DA9-440C-A029-0AFABECAE97C}"/>
</file>

<file path=customXml/itemProps2.xml><?xml version="1.0" encoding="utf-8"?>
<ds:datastoreItem xmlns:ds="http://schemas.openxmlformats.org/officeDocument/2006/customXml" ds:itemID="{5024C939-8358-4E78-8316-4C1649290738}"/>
</file>

<file path=customXml/itemProps3.xml><?xml version="1.0" encoding="utf-8"?>
<ds:datastoreItem xmlns:ds="http://schemas.openxmlformats.org/officeDocument/2006/customXml" ds:itemID="{1426580C-B4DA-4686-8BB8-60A77742A686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