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5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3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8"/>
  </p:handout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B96BACC5-DBD7-4AE6-8F81-67BC92A68159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F8B7B73-E702-41C6-A7E3-928887EBE11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7540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921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528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637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077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773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904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661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979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878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6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815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B6480-1AD4-428C-A7D1-0AE8B02E50DE}" type="datetimeFigureOut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858AD-3A1C-496A-9221-72B0D98829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186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3pD68uxRLkM?t=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MPZI2M1fDi8?t=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Living Places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Learning Outcome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To construct and interpret food chains and webs to show relationships between organisms in an environment. 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933056"/>
            <a:ext cx="4572000" cy="258572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47D3-8E1C-45FA-A02D-F64312FBCD94}" type="datetime1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39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Food Chains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Show the feeding relationships among organisms.</a:t>
            </a:r>
          </a:p>
          <a:p>
            <a:r>
              <a:rPr lang="en-AU" dirty="0" smtClean="0"/>
              <a:t>One organism provides food for the second. </a:t>
            </a:r>
          </a:p>
          <a:p>
            <a:r>
              <a:rPr lang="en-AU" dirty="0" smtClean="0"/>
              <a:t>The second for the third and so on. 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495600" y="4077072"/>
            <a:ext cx="6408712" cy="7903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2855640" y="422108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Plants (grain)                       Hen (egg)                         Human    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295800" y="4221088"/>
            <a:ext cx="936104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ight Arrow 7"/>
          <p:cNvSpPr/>
          <p:nvPr/>
        </p:nvSpPr>
        <p:spPr>
          <a:xfrm>
            <a:off x="6456040" y="4221088"/>
            <a:ext cx="936104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F825-68F4-4B5C-86E1-8329A9C8C633}" type="datetime1">
              <a:rPr lang="en-AU" smtClean="0"/>
              <a:t>10/10/2018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10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7829364" y="82749"/>
            <a:ext cx="2520280" cy="14261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7955426" y="107475"/>
            <a:ext cx="2101015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dirty="0"/>
              <a:t>Organisms</a:t>
            </a:r>
          </a:p>
          <a:p>
            <a:r>
              <a:rPr lang="en-AU" sz="1600" dirty="0"/>
              <a:t>an individual animal, plant, or single-celled life form.</a:t>
            </a:r>
          </a:p>
          <a:p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5303912" y="5157192"/>
            <a:ext cx="4752528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5447928" y="5229201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CFU:</a:t>
            </a:r>
          </a:p>
          <a:p>
            <a:r>
              <a:rPr lang="en-AU" dirty="0"/>
              <a:t>What does a food chain show?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81200" y="0"/>
            <a:ext cx="5709320" cy="7647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393866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sz="3600" dirty="0"/>
              <a:t>Fill in the missing spaces of the other food chains from breakfas</a:t>
            </a:r>
            <a:r>
              <a:rPr lang="en-AU" sz="4000" dirty="0"/>
              <a:t>t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5560" y="1777679"/>
            <a:ext cx="8136904" cy="10032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chemeClr val="tx1"/>
                </a:solidFill>
              </a:rPr>
              <a:t>Plants (nectar)                                         ……(honey)                                         …………….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935760" y="1916832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ight Arrow 6"/>
          <p:cNvSpPr/>
          <p:nvPr/>
        </p:nvSpPr>
        <p:spPr>
          <a:xfrm>
            <a:off x="7032104" y="2024844"/>
            <a:ext cx="1440160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2135560" y="2924944"/>
            <a:ext cx="8136904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chemeClr val="tx1"/>
                </a:solidFill>
              </a:rPr>
              <a:t>........... (grass)                                         cows (………..)                                      …………………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935760" y="3284984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>
            <a:off x="7104112" y="3429000"/>
            <a:ext cx="158417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/>
          <p:cNvSpPr/>
          <p:nvPr/>
        </p:nvSpPr>
        <p:spPr>
          <a:xfrm>
            <a:off x="2351584" y="5013176"/>
            <a:ext cx="432048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2639616" y="515719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Whiteboards/</a:t>
            </a:r>
            <a:r>
              <a:rPr lang="en-AU" dirty="0" err="1"/>
              <a:t>popsticks</a:t>
            </a:r>
            <a:endParaRPr lang="en-AU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87EF9-F792-46B6-86B4-DECD2BBBF5C6}" type="datetime1">
              <a:rPr lang="en-AU" smtClean="0"/>
              <a:t>10/10/2018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11</a:t>
            </a:fld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2351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Answer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2135560" y="1556792"/>
            <a:ext cx="8136904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AU" dirty="0">
                <a:solidFill>
                  <a:prstClr val="black"/>
                </a:solidFill>
                <a:latin typeface="Calibri"/>
              </a:rPr>
              <a:t>Plants (nectar)                                        Bee(honey)                                         Human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935760" y="1916832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A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7032104" y="2024844"/>
            <a:ext cx="1440160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A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5560" y="2924944"/>
            <a:ext cx="8136904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AU" dirty="0">
                <a:solidFill>
                  <a:prstClr val="black"/>
                </a:solidFill>
                <a:latin typeface="Calibri"/>
              </a:rPr>
              <a:t>Plants (grass)                                         cows (milk)                                         Human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935760" y="3284984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A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7104112" y="3429000"/>
            <a:ext cx="158417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A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2279576" y="5013177"/>
            <a:ext cx="720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A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D098D-B1FF-402E-8265-C52738867932}" type="datetime1">
              <a:rPr lang="en-AU" smtClean="0"/>
              <a:t>10/10/2018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12</a:t>
            </a:fld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93422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Time to practice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Draw up a food chain for a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Draw up a food chain for  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3" y="1196753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Image result for icecream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4" descr="Image result for icecream"/>
          <p:cNvSpPr>
            <a:spLocks noChangeAspect="1" noChangeArrowheads="1"/>
          </p:cNvSpPr>
          <p:nvPr/>
        </p:nvSpPr>
        <p:spPr bwMode="auto">
          <a:xfrm>
            <a:off x="164465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487" y="3089636"/>
            <a:ext cx="1952625" cy="234315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2BF0E-B846-4FB2-B5F0-8C00AE858154}" type="datetime1">
              <a:rPr lang="en-AU" smtClean="0"/>
              <a:t>10/10/2018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13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95074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Photosynthesis and respiration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Most food chains begin with plants or algae. </a:t>
            </a:r>
          </a:p>
          <a:p>
            <a:pPr marL="0" indent="0" algn="ctr">
              <a:buNone/>
            </a:pPr>
            <a:r>
              <a:rPr lang="en-AU" dirty="0" smtClean="0"/>
              <a:t>Because</a:t>
            </a:r>
          </a:p>
          <a:p>
            <a:pPr marL="0" indent="0">
              <a:buNone/>
            </a:pPr>
            <a:r>
              <a:rPr lang="en-AU" dirty="0" smtClean="0"/>
              <a:t>Plants and algae produce their own food from carbon dioxide and water using the energy of sunlight.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4437113"/>
            <a:ext cx="115212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20136" y="3863182"/>
            <a:ext cx="2890664" cy="14380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3644" y="3982030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Photosynthesis</a:t>
            </a:r>
          </a:p>
          <a:p>
            <a:r>
              <a:rPr lang="en-AU" dirty="0"/>
              <a:t>Comes from Greek</a:t>
            </a:r>
          </a:p>
          <a:p>
            <a:r>
              <a:rPr lang="en-AU" dirty="0"/>
              <a:t>Photo means light</a:t>
            </a:r>
          </a:p>
          <a:p>
            <a:r>
              <a:rPr lang="en-AU" dirty="0"/>
              <a:t>Synthesis means put together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FA08-E149-4EEF-8807-8154DE0E487C}" type="datetime1">
              <a:rPr lang="en-AU" smtClean="0"/>
              <a:t>10/10/2018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14</a:t>
            </a:fld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3647728" y="4005064"/>
            <a:ext cx="3528392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3791744" y="4077072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CFU:</a:t>
            </a:r>
          </a:p>
          <a:p>
            <a:r>
              <a:rPr lang="en-AU" dirty="0"/>
              <a:t>1. What so most food chains begin with?</a:t>
            </a:r>
          </a:p>
          <a:p>
            <a:r>
              <a:rPr lang="en-AU" dirty="0"/>
              <a:t>2. What so plants and algae produce from the energy of sunlight?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418209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9" y="620689"/>
            <a:ext cx="6034617" cy="4525963"/>
          </a:xfrm>
        </p:spPr>
      </p:pic>
      <p:sp>
        <p:nvSpPr>
          <p:cNvPr id="5" name="Rectangle 4"/>
          <p:cNvSpPr/>
          <p:nvPr/>
        </p:nvSpPr>
        <p:spPr>
          <a:xfrm>
            <a:off x="5974296" y="4834236"/>
            <a:ext cx="3672408" cy="20237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6062328" y="4841303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CFU:</a:t>
            </a:r>
          </a:p>
          <a:p>
            <a:pPr marL="342900" indent="-342900">
              <a:buAutoNum type="arabicPeriod"/>
            </a:pPr>
            <a:r>
              <a:rPr lang="en-AU" dirty="0"/>
              <a:t>What is the process called that plants use to make their own food?</a:t>
            </a:r>
          </a:p>
          <a:p>
            <a:pPr marL="342900" indent="-342900">
              <a:buAutoNum type="arabicPeriod"/>
            </a:pPr>
            <a:r>
              <a:rPr lang="en-AU" dirty="0"/>
              <a:t>Which language does the word photosynthesis come from?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9C0B2-57A5-41C0-B215-4B8EE00E91A5}" type="datetime1">
              <a:rPr lang="en-AU" smtClean="0"/>
              <a:t>10/10/2018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15</a:t>
            </a:fld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95729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How </a:t>
            </a:r>
            <a:r>
              <a:rPr lang="en-AU" dirty="0"/>
              <a:t>d</a:t>
            </a:r>
            <a:r>
              <a:rPr lang="en-AU" dirty="0" smtClean="0"/>
              <a:t>o they do it?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>
                <a:solidFill>
                  <a:srgbClr val="6A6A6A"/>
                </a:solidFill>
                <a:latin typeface="arial" panose="020B0604020202020204" pitchFamily="34" charset="0"/>
              </a:rPr>
              <a:t>Plants make food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 in </a:t>
            </a:r>
            <a:r>
              <a:rPr lang="en-AU" b="1" dirty="0">
                <a:solidFill>
                  <a:srgbClr val="6A6A6A"/>
                </a:solidFill>
                <a:latin typeface="arial" panose="020B0604020202020204" pitchFamily="34" charset="0"/>
              </a:rPr>
              <a:t>their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 leaves. The leaves contain a pigment called chlorophyll, which </a:t>
            </a:r>
            <a:r>
              <a:rPr lang="en-AU" dirty="0" smtClean="0">
                <a:solidFill>
                  <a:srgbClr val="545454"/>
                </a:solidFill>
                <a:latin typeface="arial" panose="020B0604020202020204" pitchFamily="34" charset="0"/>
              </a:rPr>
              <a:t>colours 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the leaves </a:t>
            </a:r>
            <a:r>
              <a:rPr lang="en-AU" b="1" dirty="0">
                <a:solidFill>
                  <a:srgbClr val="6A6A6A"/>
                </a:solidFill>
                <a:latin typeface="arial" panose="020B0604020202020204" pitchFamily="34" charset="0"/>
              </a:rPr>
              <a:t>green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. Chlorophyll can </a:t>
            </a:r>
            <a:r>
              <a:rPr lang="en-AU" b="1" dirty="0">
                <a:solidFill>
                  <a:srgbClr val="6A6A6A"/>
                </a:solidFill>
                <a:latin typeface="arial" panose="020B0604020202020204" pitchFamily="34" charset="0"/>
              </a:rPr>
              <a:t>make food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 the </a:t>
            </a:r>
            <a:r>
              <a:rPr lang="en-AU" b="1" dirty="0">
                <a:solidFill>
                  <a:srgbClr val="6A6A6A"/>
                </a:solidFill>
                <a:latin typeface="arial" panose="020B0604020202020204" pitchFamily="34" charset="0"/>
              </a:rPr>
              <a:t>plant</a:t>
            </a:r>
            <a:r>
              <a:rPr lang="en-AU" dirty="0">
                <a:solidFill>
                  <a:srgbClr val="545454"/>
                </a:solidFill>
                <a:latin typeface="arial" panose="020B0604020202020204" pitchFamily="34" charset="0"/>
              </a:rPr>
              <a:t> can use from carbon dioxide, water, nutrients, and energy from sunlight. This process is called photosynthesis.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EC2-F9F2-4944-8728-336BE3E04F2C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16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8472264" y="274638"/>
            <a:ext cx="2088232" cy="121014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8616280" y="332657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Chlorophyll</a:t>
            </a:r>
          </a:p>
          <a:p>
            <a:r>
              <a:rPr lang="en-AU" dirty="0"/>
              <a:t>a green pigment, present in all green plants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15880" y="4653136"/>
            <a:ext cx="5194920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5375920" y="479715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CFU:</a:t>
            </a:r>
          </a:p>
          <a:p>
            <a:pPr marL="342900" indent="-342900">
              <a:buAutoNum type="arabicPeriod"/>
            </a:pPr>
            <a:r>
              <a:rPr lang="en-AU" dirty="0"/>
              <a:t>Where do plants make their food?</a:t>
            </a:r>
          </a:p>
          <a:p>
            <a:pPr marL="342900" indent="-342900">
              <a:buAutoNum type="arabicPeriod"/>
            </a:pPr>
            <a:r>
              <a:rPr lang="en-AU" dirty="0"/>
              <a:t>What makes a plants leaves green?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1200" y="0"/>
            <a:ext cx="6429400" cy="7647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414546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Clip on Photosynthesis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hlinkClick r:id="rId2"/>
              </a:rPr>
              <a:t>https://</a:t>
            </a:r>
            <a:r>
              <a:rPr lang="en-AU" dirty="0" smtClean="0">
                <a:hlinkClick r:id="rId2"/>
              </a:rPr>
              <a:t>youtu.be/3pD68uxRLkM?t=1</a:t>
            </a:r>
            <a:endParaRPr lang="en-AU" dirty="0" smtClean="0"/>
          </a:p>
          <a:p>
            <a:r>
              <a:rPr lang="en-AU" dirty="0" smtClean="0"/>
              <a:t>4.52.mins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DACD-A2EB-4E36-BF4A-1200D60E9880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17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5823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</a:t>
            </a:r>
            <a:r>
              <a:rPr lang="en-AU" dirty="0" smtClean="0"/>
              <a:t>hotosynthesis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351584" y="1916832"/>
            <a:ext cx="7272808" cy="14401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chemeClr val="tx1"/>
                </a:solidFill>
              </a:rPr>
              <a:t>Carbon dioxide + water                                             glucose + oxygen</a:t>
            </a:r>
          </a:p>
          <a:p>
            <a:endParaRPr lang="en-AU" dirty="0">
              <a:solidFill>
                <a:schemeClr val="tx1"/>
              </a:solidFill>
            </a:endParaRPr>
          </a:p>
          <a:p>
            <a:r>
              <a:rPr lang="en-AU" dirty="0">
                <a:solidFill>
                  <a:schemeClr val="tx1"/>
                </a:solidFill>
              </a:rPr>
              <a:t>                 glucose                                                             starch</a:t>
            </a:r>
          </a:p>
          <a:p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871864" y="2276872"/>
            <a:ext cx="19442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ight Arrow 5"/>
          <p:cNvSpPr/>
          <p:nvPr/>
        </p:nvSpPr>
        <p:spPr>
          <a:xfrm>
            <a:off x="4871864" y="2708920"/>
            <a:ext cx="194421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2351584" y="4869160"/>
            <a:ext cx="3096344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2567608" y="50131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Copy onto worksheet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C4CE-1ED0-475B-B585-70B34D7A2E94}" type="datetime1">
              <a:rPr lang="en-AU" smtClean="0"/>
              <a:t>10/10/2018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18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4866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Respiration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All living things need food as a source of energy for movement, growth and other body functions. </a:t>
            </a:r>
          </a:p>
          <a:p>
            <a:pPr marL="0" indent="0">
              <a:buNone/>
            </a:pPr>
            <a:r>
              <a:rPr lang="en-AU" dirty="0"/>
              <a:t>This process of getting energy from food is called </a:t>
            </a:r>
            <a:r>
              <a:rPr lang="en-AU" b="1" dirty="0"/>
              <a:t>respiration </a:t>
            </a:r>
            <a:r>
              <a:rPr lang="en-AU" dirty="0"/>
              <a:t>(RES-per-AY-shun).</a:t>
            </a:r>
          </a:p>
          <a:p>
            <a:pPr marL="0" indent="0">
              <a:buNone/>
            </a:pPr>
            <a:r>
              <a:rPr lang="en-AU" dirty="0"/>
              <a:t>It occurs in cells. Here glucose, the fuel, reacts with oxygen to release energy.</a:t>
            </a:r>
          </a:p>
          <a:p>
            <a:pPr marL="0" indent="0">
              <a:buNone/>
            </a:pPr>
            <a:r>
              <a:rPr lang="en-AU" dirty="0"/>
              <a:t>Carbon dioxide and water are given off. 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8F705-FF77-4245-9B60-640E21B9DDDC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19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8" name="Rectangle 7"/>
          <p:cNvSpPr/>
          <p:nvPr/>
        </p:nvSpPr>
        <p:spPr>
          <a:xfrm>
            <a:off x="2279576" y="5013176"/>
            <a:ext cx="6480720" cy="13431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2423592" y="5085185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CFU:</a:t>
            </a:r>
          </a:p>
          <a:p>
            <a:pPr marL="342900" indent="-342900">
              <a:buAutoNum type="arabicPeriod"/>
            </a:pPr>
            <a:r>
              <a:rPr lang="en-AU" dirty="0"/>
              <a:t>What so all living things need?</a:t>
            </a:r>
          </a:p>
          <a:p>
            <a:pPr marL="342900" indent="-342900">
              <a:buAutoNum type="arabicPeriod"/>
            </a:pPr>
            <a:r>
              <a:rPr lang="en-AU" dirty="0"/>
              <a:t>What is the process of getting energy from food called?</a:t>
            </a:r>
          </a:p>
          <a:p>
            <a:pPr marL="342900" indent="-342900">
              <a:buAutoNum type="arabicPeriod"/>
            </a:pPr>
            <a:r>
              <a:rPr lang="en-AU" dirty="0"/>
              <a:t>What reacts with oxygen to release energy?</a:t>
            </a:r>
          </a:p>
        </p:txBody>
      </p:sp>
    </p:spTree>
    <p:extLst>
      <p:ext uri="{BB962C8B-B14F-4D97-AF65-F5344CB8AC3E}">
        <p14:creationId xmlns:p14="http://schemas.microsoft.com/office/powerpoint/2010/main" val="179624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do you eat food?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351584" y="1772816"/>
            <a:ext cx="49685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2681803" y="191218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Pair/share/whiteboard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20" y="2991644"/>
            <a:ext cx="4176464" cy="2309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176120" y="698244"/>
            <a:ext cx="1368152" cy="7909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20136" y="78037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Previous knowledge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DCB1-CCF3-44A5-B9C3-470B2528B81E}" type="datetime1">
              <a:rPr lang="en-AU" smtClean="0"/>
              <a:t>10/10/2018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9709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Respiration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2423592" y="2348880"/>
            <a:ext cx="7344816" cy="14401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2783632" y="249289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r>
              <a:rPr lang="en-AU" dirty="0"/>
              <a:t>Glucose + oxygen                                carbon dioxide + water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727848" y="2924944"/>
            <a:ext cx="122413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2783632" y="4293096"/>
            <a:ext cx="3096344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3071664" y="43651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Copy onto worksheet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FF8D-CE8E-44ED-995F-B05D233E878F}" type="datetime1">
              <a:rPr lang="en-AU" smtClean="0"/>
              <a:t>10/10/2018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20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42142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Producers and consumers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Organisms such as plants and algae that can photosynthesis and make their own food are called </a:t>
            </a:r>
            <a:r>
              <a:rPr lang="en-AU" b="1" dirty="0" smtClean="0"/>
              <a:t>producers.</a:t>
            </a:r>
            <a:endParaRPr lang="en-AU" b="1" dirty="0"/>
          </a:p>
          <a:p>
            <a:r>
              <a:rPr lang="en-AU" dirty="0" smtClean="0"/>
              <a:t>Organisms that eat other organisms are called </a:t>
            </a:r>
            <a:r>
              <a:rPr lang="en-AU" b="1" dirty="0" smtClean="0"/>
              <a:t>consumers. </a:t>
            </a:r>
            <a:endParaRPr lang="en-AU" b="1" dirty="0"/>
          </a:p>
          <a:p>
            <a:r>
              <a:rPr lang="en-AU" dirty="0" smtClean="0"/>
              <a:t>Organisms that break down (decay) dead organisms are called </a:t>
            </a:r>
            <a:r>
              <a:rPr lang="en-AU" b="1" dirty="0" smtClean="0"/>
              <a:t>decomposers.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CBD5-427E-44E6-AF3F-5A79FDA07DC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21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40016" y="4001294"/>
            <a:ext cx="3888432" cy="1477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6461212" y="4158823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Use this information to answer the questions on your worksheet.</a:t>
            </a:r>
          </a:p>
          <a:p>
            <a:r>
              <a:rPr lang="en-AU" dirty="0"/>
              <a:t> </a:t>
            </a:r>
            <a:r>
              <a:rPr lang="en-AU" dirty="0" err="1"/>
              <a:t>Popstick</a:t>
            </a:r>
            <a:r>
              <a:rPr lang="en-AU" dirty="0"/>
              <a:t>  answers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8899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Clip on Producers, consumers and decomposers.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>
              <a:hlinkClick r:id="rId2"/>
            </a:endParaRPr>
          </a:p>
          <a:p>
            <a:endParaRPr lang="en-AU" dirty="0">
              <a:hlinkClick r:id="rId2"/>
            </a:endParaRPr>
          </a:p>
          <a:p>
            <a:r>
              <a:rPr lang="en-AU" dirty="0" smtClean="0">
                <a:hlinkClick r:id="rId2"/>
              </a:rPr>
              <a:t>https</a:t>
            </a:r>
            <a:r>
              <a:rPr lang="en-AU" dirty="0">
                <a:hlinkClick r:id="rId2"/>
              </a:rPr>
              <a:t>://</a:t>
            </a:r>
            <a:r>
              <a:rPr lang="en-AU" dirty="0" smtClean="0">
                <a:hlinkClick r:id="rId2"/>
              </a:rPr>
              <a:t>youtu.be/MPZI2M1fDi8?t=4</a:t>
            </a:r>
            <a:endParaRPr lang="en-AU" dirty="0" smtClean="0"/>
          </a:p>
          <a:p>
            <a:r>
              <a:rPr lang="en-AU" dirty="0"/>
              <a:t> </a:t>
            </a:r>
            <a:r>
              <a:rPr lang="en-AU" dirty="0" smtClean="0"/>
              <a:t>3.23 </a:t>
            </a:r>
            <a:r>
              <a:rPr lang="en-AU" dirty="0" err="1" smtClean="0"/>
              <a:t>mins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FD47-99BD-46CE-A31D-ED202EFBFF8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22</a:t>
            </a:fld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81814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>Lets think about the feeding relationships among organisms you find in the garden.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Plants                   </a:t>
            </a:r>
            <a:r>
              <a:rPr lang="en-AU" dirty="0" smtClean="0"/>
              <a:t>                    snails</a:t>
            </a:r>
            <a:endParaRPr lang="en-AU" dirty="0" smtClean="0"/>
          </a:p>
          <a:p>
            <a:r>
              <a:rPr lang="en-AU" dirty="0" smtClean="0"/>
              <a:t>Plants                  bugs                  frogs</a:t>
            </a:r>
          </a:p>
          <a:p>
            <a:pPr lvl="0"/>
            <a:r>
              <a:rPr lang="en-AU" dirty="0">
                <a:solidFill>
                  <a:prstClr val="black"/>
                </a:solidFill>
              </a:rPr>
              <a:t>Plants                  </a:t>
            </a:r>
            <a:r>
              <a:rPr lang="en-AU" dirty="0" smtClean="0">
                <a:solidFill>
                  <a:prstClr val="black"/>
                </a:solidFill>
              </a:rPr>
              <a:t>beetles                  frogs</a:t>
            </a:r>
          </a:p>
          <a:p>
            <a:pPr lvl="0"/>
            <a:r>
              <a:rPr lang="en-AU" dirty="0">
                <a:solidFill>
                  <a:prstClr val="black"/>
                </a:solidFill>
              </a:rPr>
              <a:t>Plants                  </a:t>
            </a:r>
            <a:r>
              <a:rPr lang="en-AU" dirty="0" smtClean="0">
                <a:solidFill>
                  <a:prstClr val="black"/>
                </a:solidFill>
              </a:rPr>
              <a:t>bugs                  lizards</a:t>
            </a:r>
          </a:p>
          <a:p>
            <a:pPr lvl="0"/>
            <a:endParaRPr lang="en-AU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prstClr val="black"/>
                </a:solidFill>
              </a:rPr>
              <a:t>This is an example of a food chain.</a:t>
            </a:r>
            <a:endParaRPr lang="en-AU" dirty="0">
              <a:solidFill>
                <a:prstClr val="black"/>
              </a:solidFill>
            </a:endParaRPr>
          </a:p>
          <a:p>
            <a:pPr lvl="0"/>
            <a:endParaRPr lang="en-AU" dirty="0" smtClean="0">
              <a:solidFill>
                <a:prstClr val="black"/>
              </a:solidFill>
            </a:endParaRPr>
          </a:p>
          <a:p>
            <a:pPr lvl="0"/>
            <a:endParaRPr lang="en-AU" dirty="0">
              <a:solidFill>
                <a:prstClr val="black"/>
              </a:solidFill>
            </a:endParaRPr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23</a:t>
            </a:fld>
            <a:endParaRPr lang="en-AU" dirty="0"/>
          </a:p>
        </p:txBody>
      </p:sp>
      <p:sp>
        <p:nvSpPr>
          <p:cNvPr id="7" name="Right Arrow 6"/>
          <p:cNvSpPr/>
          <p:nvPr/>
        </p:nvSpPr>
        <p:spPr>
          <a:xfrm>
            <a:off x="3755975" y="2055812"/>
            <a:ext cx="1080120" cy="14401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044" y="2509857"/>
            <a:ext cx="1115665" cy="2011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49" y="2503993"/>
            <a:ext cx="1115665" cy="2011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3028287"/>
            <a:ext cx="1115665" cy="20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849" y="3047513"/>
            <a:ext cx="1115665" cy="2011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046" y="3546717"/>
            <a:ext cx="1115665" cy="2011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849" y="3490440"/>
            <a:ext cx="1115665" cy="20118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077200" y="4221088"/>
            <a:ext cx="2133600" cy="18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8184232" y="4293096"/>
            <a:ext cx="2026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Relationship</a:t>
            </a:r>
          </a:p>
          <a:p>
            <a:r>
              <a:rPr lang="en-AU" dirty="0"/>
              <a:t>the way in which two or more people or things are connected</a:t>
            </a:r>
          </a:p>
        </p:txBody>
      </p:sp>
    </p:spTree>
    <p:extLst>
      <p:ext uri="{BB962C8B-B14F-4D97-AF65-F5344CB8AC3E}">
        <p14:creationId xmlns:p14="http://schemas.microsoft.com/office/powerpoint/2010/main" val="43757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Now have a go at constructing a food web for the garden.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Use </a:t>
            </a:r>
            <a:r>
              <a:rPr lang="en-AU" dirty="0" smtClean="0"/>
              <a:t>these animals and plants to make your own food web. Just like the one you made earlier for the eagle, mouse and rabbit. Use these organisms in your Food Web. </a:t>
            </a:r>
            <a:endParaRPr lang="en-AU" dirty="0" smtClean="0"/>
          </a:p>
          <a:p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Frogs      lizards     snails     beetles     bugs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24</a:t>
            </a:fld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04463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/>
              <a:t>Make your food Web look like this. </a:t>
            </a:r>
            <a:r>
              <a:rPr lang="en-AU" sz="2800" dirty="0"/>
              <a:t/>
            </a:r>
            <a:br>
              <a:rPr lang="en-AU" sz="2800" dirty="0"/>
            </a:br>
            <a:r>
              <a:rPr lang="en-AU" sz="2800" dirty="0"/>
              <a:t>Draw arrows between these images to show who eats what.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50" y="5088284"/>
            <a:ext cx="22479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629" y="1655484"/>
            <a:ext cx="1763266" cy="10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073831"/>
            <a:ext cx="988234" cy="66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759882"/>
            <a:ext cx="1140618" cy="9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4304531"/>
            <a:ext cx="1054621" cy="7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028" y="5733257"/>
            <a:ext cx="121921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891644" y="4682294"/>
            <a:ext cx="180020" cy="405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791744" y="2492896"/>
            <a:ext cx="172819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F558-898F-42B0-A8DE-CA813C695625}" type="datetime1">
              <a:rPr lang="en-AU" smtClean="0"/>
              <a:t>10/10/2018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2639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Cut outs for your Food Web. 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2262982"/>
            <a:ext cx="2038184" cy="8779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26</a:t>
            </a:fld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6" y="2400301"/>
            <a:ext cx="1474465" cy="13610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1981994"/>
            <a:ext cx="2400300" cy="190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29" y="4098752"/>
            <a:ext cx="1760687" cy="1634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337" y="4077474"/>
            <a:ext cx="2100745" cy="13677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24" y="4144017"/>
            <a:ext cx="2528952" cy="149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>Food Webs show the feeding habits of all the organisms that live together in a particular place.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They can be very complex since animals usually eat many different foods.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27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54286" y="3065417"/>
            <a:ext cx="5677988" cy="174171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4545874" y="3213463"/>
            <a:ext cx="5364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r>
              <a:rPr lang="en-AU" dirty="0" smtClean="0"/>
              <a:t>1. What so food webs show?</a:t>
            </a:r>
          </a:p>
          <a:p>
            <a:r>
              <a:rPr lang="en-AU" dirty="0" smtClean="0"/>
              <a:t>2. Why can food webs be complex?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31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Look at the forest food web below. 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73" y="1235298"/>
            <a:ext cx="8640960" cy="530361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28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511246" y="653143"/>
            <a:ext cx="1584960" cy="16807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10659291" y="775063"/>
            <a:ext cx="1254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Deciduous</a:t>
            </a:r>
          </a:p>
          <a:p>
            <a:r>
              <a:rPr lang="en-AU" dirty="0"/>
              <a:t> </a:t>
            </a:r>
            <a:r>
              <a:rPr lang="en-AU" dirty="0" smtClean="0"/>
              <a:t>Trees that shed their leaves annually</a:t>
            </a:r>
          </a:p>
          <a:p>
            <a:endParaRPr lang="en-AU" dirty="0"/>
          </a:p>
        </p:txBody>
      </p:sp>
      <p:sp>
        <p:nvSpPr>
          <p:cNvPr id="10" name="Rectangle 9"/>
          <p:cNvSpPr/>
          <p:nvPr/>
        </p:nvSpPr>
        <p:spPr>
          <a:xfrm>
            <a:off x="9640390" y="2751910"/>
            <a:ext cx="2360022" cy="17364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9640390" y="2847703"/>
            <a:ext cx="219455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sz="1600" dirty="0" smtClean="0"/>
              <a:t>List 2 producers from this food web. </a:t>
            </a:r>
          </a:p>
          <a:p>
            <a:pPr marL="342900" indent="-342900">
              <a:buAutoNum type="arabicPeriod"/>
            </a:pPr>
            <a:r>
              <a:rPr lang="en-AU" sz="1600" dirty="0" smtClean="0"/>
              <a:t>List 2 decomposers from this food web. 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261507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Producers </a:t>
            </a:r>
            <a:r>
              <a:rPr lang="en-AU" dirty="0" smtClean="0"/>
              <a:t>are at the bottom of the food web.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77" y="145986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These are plants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29</a:t>
            </a:fld>
            <a:endParaRPr lang="en-AU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78" y="1945029"/>
            <a:ext cx="8640960" cy="42955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7" name="Rectangle 6"/>
          <p:cNvSpPr/>
          <p:nvPr/>
        </p:nvSpPr>
        <p:spPr>
          <a:xfrm>
            <a:off x="9710057" y="1690689"/>
            <a:ext cx="2055223" cy="270114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710057" y="1690688"/>
            <a:ext cx="19477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dirty="0" smtClean="0"/>
              <a:t>What are at the bottom of the food web?</a:t>
            </a:r>
          </a:p>
          <a:p>
            <a:pPr marL="342900" indent="-342900">
              <a:buAutoNum type="arabicPeriod"/>
            </a:pPr>
            <a:r>
              <a:rPr lang="en-AU" dirty="0" smtClean="0"/>
              <a:t>List 2 secondary consumers from this food web.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098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Answer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 eat food to obtain minerals and energy for growth. 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3356993"/>
            <a:ext cx="7517540" cy="248657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5197-1456-49BD-995B-2FE728666929}" type="datetime1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4777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First-order or primary consumers </a:t>
            </a:r>
            <a:r>
              <a:rPr lang="en-AU" dirty="0"/>
              <a:t>o</a:t>
            </a:r>
            <a:r>
              <a:rPr lang="en-AU" dirty="0" smtClean="0"/>
              <a:t>r </a:t>
            </a:r>
            <a:r>
              <a:rPr lang="en-AU" u="sng" dirty="0" smtClean="0"/>
              <a:t>herbivores </a:t>
            </a:r>
            <a:r>
              <a:rPr lang="en-AU" dirty="0" smtClean="0"/>
              <a:t>are in the middle.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These are caterpillars, bugs, squirrels and deer.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30</a:t>
            </a:fld>
            <a:endParaRPr lang="en-AU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564904"/>
            <a:ext cx="8640960" cy="37914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10600" y="1409954"/>
            <a:ext cx="2592288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8701100" y="1406401"/>
            <a:ext cx="2411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Herbivores</a:t>
            </a:r>
          </a:p>
          <a:p>
            <a:r>
              <a:rPr lang="en-AU" dirty="0"/>
              <a:t>HER-be-</a:t>
            </a:r>
            <a:r>
              <a:rPr lang="en-AU" dirty="0" err="1"/>
              <a:t>vores</a:t>
            </a:r>
            <a:endParaRPr lang="en-AU" dirty="0"/>
          </a:p>
          <a:p>
            <a:r>
              <a:rPr lang="en-AU" dirty="0"/>
              <a:t>Plant eaters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273288" y="2561390"/>
            <a:ext cx="1918712" cy="29424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10210800" y="2564904"/>
            <a:ext cx="19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dirty="0" smtClean="0"/>
              <a:t>What do herbivores eat?</a:t>
            </a:r>
          </a:p>
          <a:p>
            <a:pPr marL="342900" indent="-342900">
              <a:buAutoNum type="arabicPeriod"/>
            </a:pPr>
            <a:r>
              <a:rPr lang="en-AU" dirty="0" smtClean="0"/>
              <a:t>List 3 primary consumers from this food web.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278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Second-order or </a:t>
            </a:r>
            <a:r>
              <a:rPr lang="en-AU" u="sng" dirty="0" smtClean="0"/>
              <a:t>carnivores </a:t>
            </a:r>
            <a:r>
              <a:rPr lang="en-AU" dirty="0" smtClean="0"/>
              <a:t>consumers are at the top.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These are snakes, birds, weasels and ground beetles. 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31</a:t>
            </a:fld>
            <a:endParaRPr lang="en-AU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564904"/>
            <a:ext cx="8640960" cy="37699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552384" y="1564245"/>
            <a:ext cx="1584176" cy="6599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chemeClr val="tx1"/>
                </a:solidFill>
              </a:rPr>
              <a:t>Carnivores</a:t>
            </a:r>
          </a:p>
          <a:p>
            <a:r>
              <a:rPr lang="en-AU" sz="1400" dirty="0">
                <a:solidFill>
                  <a:schemeClr val="tx1"/>
                </a:solidFill>
              </a:rPr>
              <a:t>CARN-e-</a:t>
            </a:r>
            <a:r>
              <a:rPr lang="en-AU" sz="1400" dirty="0" err="1">
                <a:solidFill>
                  <a:schemeClr val="tx1"/>
                </a:solidFill>
              </a:rPr>
              <a:t>vores</a:t>
            </a:r>
            <a:endParaRPr lang="en-AU" sz="1400" dirty="0">
              <a:solidFill>
                <a:schemeClr val="tx1"/>
              </a:solidFill>
            </a:endParaRPr>
          </a:p>
          <a:p>
            <a:r>
              <a:rPr lang="en-AU" sz="1400" dirty="0">
                <a:solidFill>
                  <a:schemeClr val="tx1"/>
                </a:solidFill>
              </a:rPr>
              <a:t>Meat eaters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344472" y="2429691"/>
            <a:ext cx="1777859" cy="22206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10476411" y="2473234"/>
            <a:ext cx="15414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sz="1600" dirty="0" smtClean="0"/>
              <a:t>What do carnivores eat?</a:t>
            </a:r>
          </a:p>
          <a:p>
            <a:pPr marL="342900" indent="-342900">
              <a:buAutoNum type="arabicPeriod"/>
            </a:pPr>
            <a:r>
              <a:rPr lang="en-AU" sz="1600" dirty="0" smtClean="0"/>
              <a:t>List 3 producers from this food web. 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94767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When living things die.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Animals that eat the flesh and organs of dead animals are called scavengers.</a:t>
            </a:r>
          </a:p>
          <a:p>
            <a:pPr marL="0" indent="0">
              <a:buNone/>
            </a:pPr>
            <a:r>
              <a:rPr lang="en-AU" dirty="0" smtClean="0"/>
              <a:t>These include ants, insect maggots, crows and hawks. </a:t>
            </a:r>
          </a:p>
          <a:p>
            <a:pPr marL="0" indent="0">
              <a:buNone/>
            </a:pPr>
            <a:r>
              <a:rPr lang="en-AU" dirty="0" smtClean="0"/>
              <a:t>In aquatic habitats, bottom dwelling animals such as crabs, lobsters and prawns are the scavengers. </a:t>
            </a:r>
          </a:p>
          <a:p>
            <a:pPr marL="0" indent="0">
              <a:buNone/>
            </a:pPr>
            <a:r>
              <a:rPr lang="en-AU" dirty="0" smtClean="0"/>
              <a:t>Scavengers are classified as consumers in a food web.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32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8" name="Rectangle 7"/>
          <p:cNvSpPr/>
          <p:nvPr/>
        </p:nvSpPr>
        <p:spPr>
          <a:xfrm>
            <a:off x="940526" y="4772297"/>
            <a:ext cx="8011885" cy="116694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1193074" y="4798423"/>
            <a:ext cx="7417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dirty="0" smtClean="0"/>
              <a:t>What do scavengers eat?</a:t>
            </a:r>
          </a:p>
          <a:p>
            <a:pPr marL="342900" indent="-342900">
              <a:buAutoNum type="arabicPeriod"/>
            </a:pPr>
            <a:r>
              <a:rPr lang="en-AU" dirty="0" smtClean="0"/>
              <a:t>What are scavengers classified as in food webs? </a:t>
            </a:r>
          </a:p>
          <a:p>
            <a:pPr marL="342900" indent="-342900">
              <a:buAutoNum type="arabicPeriod"/>
            </a:pPr>
            <a:endParaRPr lang="en-AU" dirty="0" smtClean="0"/>
          </a:p>
          <a:p>
            <a:endParaRPr lang="en-AU" dirty="0"/>
          </a:p>
        </p:txBody>
      </p:sp>
      <p:sp>
        <p:nvSpPr>
          <p:cNvPr id="10" name="Rectangle 9"/>
          <p:cNvSpPr/>
          <p:nvPr/>
        </p:nvSpPr>
        <p:spPr>
          <a:xfrm>
            <a:off x="8610600" y="809897"/>
            <a:ext cx="3311434" cy="88079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8669383" y="767358"/>
            <a:ext cx="3082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Aquatic</a:t>
            </a:r>
          </a:p>
          <a:p>
            <a:r>
              <a:rPr lang="en-AU" dirty="0" smtClean="0"/>
              <a:t>A plant or animal that lives in water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638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Decomposers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dirty="0" smtClean="0"/>
              <a:t>Are </a:t>
            </a:r>
            <a:r>
              <a:rPr lang="en-AU" dirty="0" smtClean="0"/>
              <a:t>not classified as consumers because their methods of obtaining food is different.</a:t>
            </a:r>
          </a:p>
          <a:p>
            <a:r>
              <a:rPr lang="en-AU" dirty="0" smtClean="0"/>
              <a:t>Consumers eat food and digest it internally.</a:t>
            </a:r>
          </a:p>
          <a:p>
            <a:r>
              <a:rPr lang="en-AU" dirty="0" smtClean="0"/>
              <a:t>Bacteria and fungi, release chemicals which break down the organisms body. </a:t>
            </a:r>
          </a:p>
          <a:p>
            <a:r>
              <a:rPr lang="en-AU" dirty="0" smtClean="0"/>
              <a:t>Decomposers are an important part of the food web because they break down dead organisms and help recycle materials in the food web.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33</a:t>
            </a:fld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874" y="1027906"/>
            <a:ext cx="1423053" cy="943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2195736" cy="16468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31704" y="0"/>
            <a:ext cx="6779096" cy="6926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55223" y="5486400"/>
            <a:ext cx="9298577" cy="10972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2209800" y="5383351"/>
            <a:ext cx="8786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CFU</a:t>
            </a:r>
          </a:p>
          <a:p>
            <a:pPr marL="342900" indent="-342900">
              <a:buAutoNum type="arabicPeriod"/>
            </a:pPr>
            <a:r>
              <a:rPr lang="en-AU" dirty="0" smtClean="0"/>
              <a:t>Why are decomposers not classified as consumers?</a:t>
            </a:r>
          </a:p>
          <a:p>
            <a:pPr marL="342900" indent="-342900">
              <a:buAutoNum type="arabicPeriod"/>
            </a:pPr>
            <a:r>
              <a:rPr lang="en-AU" dirty="0" smtClean="0"/>
              <a:t>What do consumers do?</a:t>
            </a:r>
          </a:p>
          <a:p>
            <a:pPr marL="342900" indent="-342900">
              <a:buAutoNum type="arabicPeriod"/>
            </a:pPr>
            <a:r>
              <a:rPr lang="en-AU" dirty="0" smtClean="0"/>
              <a:t>Why are decomposers important?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22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AU" sz="1800" dirty="0"/>
              <a:t/>
            </a:r>
            <a:br>
              <a:rPr lang="en-AU" sz="1800" dirty="0"/>
            </a:b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/>
              <a:t/>
            </a:r>
            <a:br>
              <a:rPr lang="en-AU" sz="1800" dirty="0"/>
            </a:b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1800" dirty="0"/>
              <a:t/>
            </a:r>
            <a:br>
              <a:rPr lang="en-AU" sz="1800" dirty="0"/>
            </a:br>
            <a:r>
              <a:rPr lang="en-AU" sz="1800" dirty="0" smtClean="0"/>
              <a:t/>
            </a:r>
            <a:br>
              <a:rPr lang="en-AU" sz="1800" dirty="0" smtClean="0"/>
            </a:br>
            <a:r>
              <a:rPr lang="en-AU" sz="2000" dirty="0" smtClean="0"/>
              <a:t>Copy </a:t>
            </a:r>
            <a:r>
              <a:rPr lang="en-AU" sz="2000" dirty="0"/>
              <a:t>and complete the following sentences.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3406"/>
            <a:ext cx="8229600" cy="500275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lphaLcPeriod"/>
            </a:pPr>
            <a:endParaRPr lang="en-AU" dirty="0" smtClean="0"/>
          </a:p>
          <a:p>
            <a:pPr marL="514350" indent="-514350">
              <a:buAutoNum type="alphaLcPeriod"/>
            </a:pPr>
            <a:r>
              <a:rPr lang="en-AU" dirty="0" smtClean="0"/>
              <a:t>Food </a:t>
            </a:r>
            <a:r>
              <a:rPr lang="en-AU" dirty="0" smtClean="0"/>
              <a:t>chains generally begin with ___________ or ___________.</a:t>
            </a:r>
          </a:p>
          <a:p>
            <a:pPr marL="514350" indent="-514350">
              <a:buAutoNum type="alphaLcPeriod"/>
            </a:pPr>
            <a:r>
              <a:rPr lang="en-AU" dirty="0" smtClean="0"/>
              <a:t>Animals that eat other animals are called _______________.</a:t>
            </a:r>
          </a:p>
          <a:p>
            <a:pPr marL="514350" indent="-514350">
              <a:buAutoNum type="alphaLcPeriod"/>
            </a:pPr>
            <a:r>
              <a:rPr lang="en-AU" dirty="0" smtClean="0"/>
              <a:t>In food chains and webs, plants and algae are called _________ because they make their own food.</a:t>
            </a:r>
          </a:p>
          <a:p>
            <a:pPr marL="514350" indent="-514350">
              <a:buAutoNum type="alphaLcPeriod"/>
            </a:pPr>
            <a:r>
              <a:rPr lang="en-AU" dirty="0" smtClean="0"/>
              <a:t>The energy needed by plants and algae to make their own food comes from __________.</a:t>
            </a:r>
          </a:p>
          <a:p>
            <a:pPr marL="514350" indent="-514350">
              <a:buAutoNum type="alphaLcPeriod"/>
            </a:pPr>
            <a:r>
              <a:rPr lang="en-AU" dirty="0" smtClean="0"/>
              <a:t>____________ and __________, which break down the bodies of dead organisms, are called ____________. </a:t>
            </a:r>
          </a:p>
          <a:p>
            <a:pPr marL="514350" indent="-514350">
              <a:buAutoNum type="alphaLcPeriod"/>
            </a:pPr>
            <a:endParaRPr lang="en-AU" dirty="0"/>
          </a:p>
          <a:p>
            <a:pPr marL="514350" indent="-514350">
              <a:buAutoNum type="alphaLcPeriod"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34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53828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2400" dirty="0"/>
              <a:t>Some of the following statements are false. Select the false ones and rewrite them to make them correct.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28589"/>
            <a:ext cx="8229600" cy="4929411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en-AU" dirty="0" smtClean="0"/>
              <a:t>Producers make their food by the process of photosynthesis.</a:t>
            </a:r>
          </a:p>
          <a:p>
            <a:pPr marL="514350" indent="-514350">
              <a:buAutoNum type="alphaLcPeriod"/>
            </a:pPr>
            <a:r>
              <a:rPr lang="en-AU" dirty="0" smtClean="0"/>
              <a:t>First-order consumers are also called carnivores. </a:t>
            </a:r>
          </a:p>
          <a:p>
            <a:pPr marL="514350" indent="-514350">
              <a:buAutoNum type="alphaLcPeriod"/>
            </a:pPr>
            <a:r>
              <a:rPr lang="en-AU" dirty="0" smtClean="0"/>
              <a:t>A domestic cat could be classed as a first-order consumer. </a:t>
            </a:r>
          </a:p>
          <a:p>
            <a:pPr marL="514350" indent="-514350">
              <a:buAutoNum type="alphaLcPeriod"/>
            </a:pPr>
            <a:r>
              <a:rPr lang="en-AU" dirty="0" smtClean="0"/>
              <a:t>Decomposers break down the bodies of dead organisms and recycle the materials in the food web.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35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7698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b. First order consumers are also called herbivores.</a:t>
            </a:r>
          </a:p>
          <a:p>
            <a:pPr marL="0" indent="0">
              <a:buNone/>
            </a:pPr>
            <a:r>
              <a:rPr lang="en-AU" dirty="0" smtClean="0"/>
              <a:t>c. A domestic cat could be classed as a second-order consumer because it is a carnivore. 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6F998-5269-479D-B767-83EEA6577024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36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4071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does food come from?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 your whiteboards list the types of food in a hamburger.</a:t>
            </a:r>
          </a:p>
          <a:p>
            <a:r>
              <a:rPr lang="en-AU" dirty="0" smtClean="0"/>
              <a:t>Then suggest where they come from. 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3933056"/>
            <a:ext cx="27051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7246F-F8D9-4C4E-9A08-0BDB6F224D32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4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4622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They live in different places.</a:t>
            </a:r>
          </a:p>
          <a:p>
            <a:r>
              <a:rPr lang="en-AU" dirty="0" smtClean="0"/>
              <a:t>If they swapped places they would die.</a:t>
            </a:r>
          </a:p>
          <a:p>
            <a:r>
              <a:rPr lang="en-AU" dirty="0" smtClean="0">
                <a:solidFill>
                  <a:schemeClr val="tx2"/>
                </a:solidFill>
              </a:rPr>
              <a:t>What features does each of these animals have to help it survive successfully in it’s living place?</a:t>
            </a:r>
            <a:endParaRPr lang="en-AU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3" y="4281057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7" y="4385831"/>
            <a:ext cx="29813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03712" y="6237312"/>
            <a:ext cx="52565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3719736" y="6237313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Pair/share/whiteboard    - draw up a T chart and list .</a:t>
            </a:r>
          </a:p>
        </p:txBody>
      </p:sp>
      <p:sp>
        <p:nvSpPr>
          <p:cNvPr id="7" name="Rectangle 6"/>
          <p:cNvSpPr/>
          <p:nvPr/>
        </p:nvSpPr>
        <p:spPr>
          <a:xfrm>
            <a:off x="8400256" y="260648"/>
            <a:ext cx="201622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8616280" y="404665"/>
            <a:ext cx="15841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Feature</a:t>
            </a:r>
          </a:p>
          <a:p>
            <a:r>
              <a:rPr lang="en-AU" sz="1600" dirty="0"/>
              <a:t>Characteristic or thing that makes something unique o</a:t>
            </a:r>
            <a:r>
              <a:rPr lang="en-AU" dirty="0"/>
              <a:t>r different.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FC9F-6A58-4F93-AD01-CE8D3CBF769F}" type="datetime1">
              <a:rPr lang="en-AU" smtClean="0"/>
              <a:t>10/10/2018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5</a:t>
            </a:fld>
            <a:endParaRPr lang="en-AU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347048" cy="70609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sz="1600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6806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Draw arrows between these images to show who eats what. </a:t>
            </a:r>
            <a:endParaRPr lang="en-A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50" y="5088284"/>
            <a:ext cx="22479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1556793"/>
            <a:ext cx="1763266" cy="10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073831"/>
            <a:ext cx="988234" cy="66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759882"/>
            <a:ext cx="1140618" cy="9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4304531"/>
            <a:ext cx="1054621" cy="75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028" y="5733257"/>
            <a:ext cx="121921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891644" y="4682294"/>
            <a:ext cx="180020" cy="405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791744" y="2492896"/>
            <a:ext cx="172819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F558-898F-42B0-A8DE-CA813C695625}" type="datetime1">
              <a:rPr lang="en-AU" smtClean="0"/>
              <a:t>10/10/2018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6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847528" y="0"/>
            <a:ext cx="2076722" cy="332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981200" y="0"/>
            <a:ext cx="181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4294098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332657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Photosynthesis 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Respiration 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270340" y="679073"/>
            <a:ext cx="7488832" cy="6768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2198332" y="2020389"/>
            <a:ext cx="7632848" cy="9961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  <a:p>
            <a:pPr algn="ctr"/>
            <a:endParaRPr lang="en-AU" dirty="0"/>
          </a:p>
          <a:p>
            <a:pPr algn="ctr"/>
            <a:endParaRPr lang="en-AU" dirty="0"/>
          </a:p>
          <a:p>
            <a:pPr algn="ctr"/>
            <a:endParaRPr lang="en-AU" dirty="0"/>
          </a:p>
          <a:p>
            <a:pPr algn="ctr"/>
            <a:endParaRPr lang="en-AU" dirty="0"/>
          </a:p>
          <a:p>
            <a:pPr algn="ctr"/>
            <a:endParaRPr lang="en-AU" dirty="0"/>
          </a:p>
          <a:p>
            <a:endParaRPr lang="en-AU" sz="2400" dirty="0"/>
          </a:p>
          <a:p>
            <a:endParaRPr lang="en-AU" sz="2400" dirty="0"/>
          </a:p>
          <a:p>
            <a:endParaRPr lang="en-AU" sz="2400" dirty="0"/>
          </a:p>
          <a:p>
            <a:endParaRPr lang="en-AU" sz="3200" dirty="0"/>
          </a:p>
          <a:p>
            <a:endParaRPr lang="en-AU" sz="3200" dirty="0"/>
          </a:p>
          <a:p>
            <a:endParaRPr lang="en-AU" sz="3200" dirty="0"/>
          </a:p>
          <a:p>
            <a:endParaRPr lang="en-AU" sz="3200" dirty="0"/>
          </a:p>
          <a:p>
            <a:endParaRPr lang="en-AU" sz="3200" dirty="0" smtClean="0"/>
          </a:p>
          <a:p>
            <a:r>
              <a:rPr lang="en-AU" sz="3200" dirty="0" smtClean="0"/>
              <a:t>Producers</a:t>
            </a:r>
            <a:r>
              <a:rPr lang="en-AU" sz="3200" dirty="0"/>
              <a:t>, consumers and decomposers</a:t>
            </a:r>
          </a:p>
          <a:p>
            <a:pPr marL="457200" indent="-457200">
              <a:buAutoNum type="arabicPeriod"/>
            </a:pPr>
            <a:r>
              <a:rPr lang="en-AU" sz="2400" dirty="0"/>
              <a:t>What are all producers?</a:t>
            </a:r>
          </a:p>
          <a:p>
            <a:pPr marL="457200" indent="-457200">
              <a:buAutoNum type="arabicPeriod"/>
            </a:pPr>
            <a:endParaRPr lang="en-AU" sz="2400" dirty="0"/>
          </a:p>
          <a:p>
            <a:pPr marL="457200" indent="-457200">
              <a:buAutoNum type="arabicPeriod"/>
            </a:pPr>
            <a:r>
              <a:rPr lang="en-AU" sz="2400" dirty="0"/>
              <a:t>What are consumers?</a:t>
            </a:r>
          </a:p>
          <a:p>
            <a:pPr marL="457200" indent="-457200">
              <a:buAutoNum type="arabicPeriod"/>
            </a:pPr>
            <a:endParaRPr lang="en-AU" sz="2400" dirty="0"/>
          </a:p>
          <a:p>
            <a:pPr marL="457200" indent="-457200">
              <a:buAutoNum type="arabicPeriod"/>
            </a:pPr>
            <a:r>
              <a:rPr lang="en-AU" sz="2400" dirty="0"/>
              <a:t>What do decomposers do?</a:t>
            </a:r>
          </a:p>
          <a:p>
            <a:pPr marL="457200" indent="-457200">
              <a:buAutoNum type="arabicPeriod"/>
            </a:pPr>
            <a:endParaRPr lang="en-AU" sz="2400" dirty="0"/>
          </a:p>
          <a:p>
            <a:endParaRPr lang="en-AU" sz="2400" dirty="0"/>
          </a:p>
          <a:p>
            <a:pPr marL="457200" indent="-457200">
              <a:buAutoNum type="arabicPeriod"/>
            </a:pPr>
            <a:endParaRPr lang="en-AU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5302-0C71-4FCE-A70D-0747CA400412}" type="datetime1">
              <a:rPr lang="en-AU" smtClean="0"/>
              <a:t>10/10/2018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7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775520" y="0"/>
            <a:ext cx="1728192" cy="332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1847528" y="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83303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Living in a food web.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C00000"/>
                </a:solidFill>
              </a:rPr>
              <a:t>Food chains</a:t>
            </a:r>
          </a:p>
          <a:p>
            <a:pPr marL="0" indent="0">
              <a:buNone/>
            </a:pPr>
            <a:r>
              <a:rPr lang="en-AU" dirty="0" smtClean="0"/>
              <a:t>Breakfast this morning.</a:t>
            </a:r>
          </a:p>
          <a:p>
            <a:pPr marL="0" indent="0">
              <a:buNone/>
            </a:pPr>
            <a:r>
              <a:rPr lang="en-AU" dirty="0" smtClean="0"/>
              <a:t>Lets say you had eggs for breakfast today.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Hens lay eggs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They eat grain to make the eggs and grain comes from plants such as wheat &amp; corn.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E041D-1EF3-4EAD-845A-7EB577E03B0D}" type="datetime1">
              <a:rPr lang="en-AU" smtClean="0"/>
              <a:t>10/10/2018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8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2063552" y="5013176"/>
            <a:ext cx="5040560" cy="122413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2207568" y="5085184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</a:t>
            </a:r>
          </a:p>
          <a:p>
            <a:r>
              <a:rPr lang="en-AU" dirty="0"/>
              <a:t>1. What do hens eat?</a:t>
            </a:r>
          </a:p>
          <a:p>
            <a:r>
              <a:rPr lang="en-AU" dirty="0"/>
              <a:t>2. Where does grain come from?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26493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Plants</a:t>
            </a:r>
          </a:p>
          <a:p>
            <a:pPr marL="0" indent="0">
              <a:buNone/>
            </a:pPr>
            <a:r>
              <a:rPr lang="en-AU" dirty="0" smtClean="0"/>
              <a:t>Are able to absorb sunlight as an energy source to make food. </a:t>
            </a:r>
          </a:p>
          <a:p>
            <a:pPr marL="0" indent="0">
              <a:buNone/>
            </a:pPr>
            <a:r>
              <a:rPr lang="en-AU" dirty="0" smtClean="0">
                <a:solidFill>
                  <a:srgbClr val="C00000"/>
                </a:solidFill>
              </a:rPr>
              <a:t>So the energy you obtained from your breakfast originally came from the sun’s energy.  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79576" y="4653136"/>
            <a:ext cx="201622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2423592" y="472514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Absorb</a:t>
            </a:r>
          </a:p>
          <a:p>
            <a:r>
              <a:rPr lang="en-AU" dirty="0"/>
              <a:t>To take in or soak up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9916" y="829953"/>
            <a:ext cx="223224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5519936" y="83671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Originally</a:t>
            </a:r>
          </a:p>
          <a:p>
            <a:r>
              <a:rPr lang="en-AU" dirty="0"/>
              <a:t>From the start or beginning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8050560" y="223230"/>
            <a:ext cx="21602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8256240" y="631349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Energy</a:t>
            </a:r>
          </a:p>
          <a:p>
            <a:r>
              <a:rPr lang="en-AU" dirty="0"/>
              <a:t>The strength or ability needed to do physical things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D9AB-4E16-4D47-9BF3-448C7D859090}" type="datetime1">
              <a:rPr lang="en-AU" smtClean="0"/>
              <a:t>10/10/2018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Year  7  Science Living Things</a:t>
            </a:r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D46-71BA-4FF3-B51D-019D9CFFB1F2}" type="slidenum">
              <a:rPr lang="en-AU" smtClean="0"/>
              <a:t>9</a:t>
            </a:fld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5339916" y="4437112"/>
            <a:ext cx="4212468" cy="151216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5663952" y="4581129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CFU</a:t>
            </a:r>
          </a:p>
          <a:p>
            <a:r>
              <a:rPr lang="en-AU" dirty="0"/>
              <a:t>Where did the energy you gained from your breakfast originally come from?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81200" y="1"/>
            <a:ext cx="8229600" cy="51638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dirty="0"/>
              <a:t>Learning Outcome</a:t>
            </a:r>
          </a:p>
          <a:p>
            <a:r>
              <a:rPr lang="en-AU" sz="1400" dirty="0"/>
              <a:t>To construct and interpret food chains and webs to show relationships between organisms in an environment. </a:t>
            </a:r>
          </a:p>
        </p:txBody>
      </p:sp>
    </p:spTree>
    <p:extLst>
      <p:ext uri="{BB962C8B-B14F-4D97-AF65-F5344CB8AC3E}">
        <p14:creationId xmlns:p14="http://schemas.microsoft.com/office/powerpoint/2010/main" val="18886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2BE288-F21D-49F8-ABB5-55AF2A4410C7}"/>
</file>

<file path=customXml/itemProps2.xml><?xml version="1.0" encoding="utf-8"?>
<ds:datastoreItem xmlns:ds="http://schemas.openxmlformats.org/officeDocument/2006/customXml" ds:itemID="{B9FD92B5-0CDC-4A75-9192-F5B2448177FA}"/>
</file>

<file path=customXml/itemProps3.xml><?xml version="1.0" encoding="utf-8"?>
<ds:datastoreItem xmlns:ds="http://schemas.openxmlformats.org/officeDocument/2006/customXml" ds:itemID="{E7950CFB-F050-4A48-B60E-3B62B6775228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2101</Words>
  <Application>Microsoft Office PowerPoint</Application>
  <PresentationFormat>Widescreen</PresentationFormat>
  <Paragraphs>394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Arial</vt:lpstr>
      <vt:lpstr>Calibri</vt:lpstr>
      <vt:lpstr>Calibri Light</vt:lpstr>
      <vt:lpstr>Office Theme</vt:lpstr>
      <vt:lpstr>Living Places</vt:lpstr>
      <vt:lpstr>Why do you eat food?</vt:lpstr>
      <vt:lpstr>Answer</vt:lpstr>
      <vt:lpstr>Where does food come from?</vt:lpstr>
      <vt:lpstr>Learning Outcome To construct and interpret food chains and webs to show relationships between organisms in an environment. </vt:lpstr>
      <vt:lpstr>Draw arrows between these images to show who eats what. </vt:lpstr>
      <vt:lpstr>PowerPoint Presentation</vt:lpstr>
      <vt:lpstr>Living in a food web.</vt:lpstr>
      <vt:lpstr>PowerPoint Presentation</vt:lpstr>
      <vt:lpstr> Food Chains</vt:lpstr>
      <vt:lpstr> Fill in the missing spaces of the other food chains from breakfast</vt:lpstr>
      <vt:lpstr>Answer</vt:lpstr>
      <vt:lpstr>Time to practice</vt:lpstr>
      <vt:lpstr>Photosynthesis and respiration</vt:lpstr>
      <vt:lpstr>PowerPoint Presentation</vt:lpstr>
      <vt:lpstr> How do they do it?</vt:lpstr>
      <vt:lpstr>Clip on Photosynthesis</vt:lpstr>
      <vt:lpstr>Photosynthesis</vt:lpstr>
      <vt:lpstr>Respiration</vt:lpstr>
      <vt:lpstr>Respiration</vt:lpstr>
      <vt:lpstr>Producers and consumers</vt:lpstr>
      <vt:lpstr> Clip on Producers, consumers and decomposers.</vt:lpstr>
      <vt:lpstr> Lets think about the feeding relationships among organisms you find in the garden. </vt:lpstr>
      <vt:lpstr>Now have a go at constructing a food web for the garden.</vt:lpstr>
      <vt:lpstr>Make your food Web look like this.  Draw arrows between these images to show who eats what. </vt:lpstr>
      <vt:lpstr>Cut outs for your Food Web. </vt:lpstr>
      <vt:lpstr> Food Webs show the feeding habits of all the organisms that live together in a particular place. </vt:lpstr>
      <vt:lpstr>Look at the forest food web below. </vt:lpstr>
      <vt:lpstr>Producers are at the bottom of the food web.</vt:lpstr>
      <vt:lpstr> First-order or primary consumers or herbivores are in the middle.</vt:lpstr>
      <vt:lpstr> Second-order or carnivores consumers are at the top. </vt:lpstr>
      <vt:lpstr>When living things die.</vt:lpstr>
      <vt:lpstr>   Decomposers</vt:lpstr>
      <vt:lpstr>      Copy and complete the following sentences.</vt:lpstr>
      <vt:lpstr>Some of the following statements are false. Select the false ones and rewrite them to make them correct. </vt:lpstr>
      <vt:lpstr>Answers</vt:lpstr>
    </vt:vector>
  </TitlesOfParts>
  <Company>Department of Education Western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WATSON Vicke [Bullsbrook College]</dc:creator>
  <cp:lastModifiedBy>WATSON Vicke [Bullsbrook College]</cp:lastModifiedBy>
  <cp:revision>5</cp:revision>
  <cp:lastPrinted>2018-10-10T10:37:47Z</cp:lastPrinted>
  <dcterms:created xsi:type="dcterms:W3CDTF">2018-10-10T09:58:35Z</dcterms:created>
  <dcterms:modified xsi:type="dcterms:W3CDTF">2018-10-10T10:52:20Z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