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61" r:id="rId3"/>
    <p:sldId id="262" r:id="rId4"/>
    <p:sldId id="268" r:id="rId5"/>
    <p:sldId id="269" r:id="rId6"/>
    <p:sldId id="270" r:id="rId7"/>
    <p:sldId id="273" r:id="rId8"/>
    <p:sldId id="260" r:id="rId9"/>
    <p:sldId id="271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73D29-2755-4CDD-89F8-9F3EDEB8EB86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92D9C-0A81-491A-ABB4-87FD343CE1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2884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bitesize/standard/chemistry/propertiesofsubstances/ionic/revision/3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engineering.org/view_activity.php?url=collection/cub_/activities/cub_airplanes/cub_airplanes_lesson03_activity2.xml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quizlet.com/8009916/ionic-and-covalent-compounds-flash-cards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www.bbc.co.uk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9D343-2498-4CE6-96B6-BD34855A67D5}" type="slidenum">
              <a:rPr lang="en-AU" smtClean="0"/>
              <a:pPr/>
              <a:t>4</a:t>
            </a:fld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www.teachengineering.org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9D343-2498-4CE6-96B6-BD34855A67D5}" type="slidenum">
              <a:rPr lang="en-AU" smtClean="0"/>
              <a:pPr/>
              <a:t>5</a:t>
            </a:fld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quizlet.com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9D343-2498-4CE6-96B6-BD34855A67D5}" type="slidenum">
              <a:rPr lang="en-AU" smtClean="0"/>
              <a:pPr/>
              <a:t>6</a:t>
            </a:fld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9D343-2498-4CE6-96B6-BD34855A67D5}" type="slidenum">
              <a:rPr lang="en-AU" smtClean="0"/>
              <a:pPr/>
              <a:t>8</a:t>
            </a:fld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Worksheet on naming</a:t>
            </a:r>
            <a:r>
              <a:rPr lang="en-AU" baseline="0" dirty="0" smtClean="0"/>
              <a:t> and writing ionic and covalent compounds.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92D9C-0A81-491A-ABB4-87FD343CE1D1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7676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BD05E69-1FA0-4381-B9EB-D459502E8695}" type="slidenum">
              <a:rPr lang="en-AU" smtClean="0"/>
              <a:t>‹#›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A84E9F4-48A3-406E-B1D4-6DB81CCF69C5}" type="datetimeFigureOut">
              <a:rPr lang="en-AU" smtClean="0"/>
              <a:t>11/10/2018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772400" cy="1152128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Learning Objective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568952" cy="3240360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Identify the difference between ionic and covalent compounds.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Naming </a:t>
            </a:r>
            <a:r>
              <a:rPr lang="en-AU" dirty="0" smtClean="0">
                <a:solidFill>
                  <a:schemeClr val="tx1"/>
                </a:solidFill>
              </a:rPr>
              <a:t>covalent compounds and writing the chemical formula of the covalent bond.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Curriculum link and elaboration.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err="1" smtClean="0">
                <a:solidFill>
                  <a:schemeClr val="tx1"/>
                </a:solidFill>
              </a:rPr>
              <a:t>Yr</a:t>
            </a:r>
            <a:r>
              <a:rPr lang="en-AU" dirty="0" smtClean="0">
                <a:solidFill>
                  <a:schemeClr val="tx1"/>
                </a:solidFill>
              </a:rPr>
              <a:t> 8- ACSSU152  </a:t>
            </a:r>
            <a:r>
              <a:rPr lang="en-AU" b="1" u="sng" dirty="0" smtClean="0">
                <a:solidFill>
                  <a:schemeClr val="tx1"/>
                </a:solidFill>
              </a:rPr>
              <a:t>E</a:t>
            </a:r>
            <a:r>
              <a:rPr lang="en-AU" b="1" u="sng" dirty="0" smtClean="0">
                <a:solidFill>
                  <a:schemeClr val="tx1"/>
                </a:solidFill>
              </a:rPr>
              <a:t>laboration</a:t>
            </a:r>
            <a:r>
              <a:rPr lang="en-AU" dirty="0">
                <a:solidFill>
                  <a:schemeClr val="tx1"/>
                </a:solidFill>
              </a:rPr>
              <a:t>-</a:t>
            </a:r>
            <a:r>
              <a:rPr lang="en-AU" dirty="0" smtClean="0">
                <a:solidFill>
                  <a:schemeClr val="tx1"/>
                </a:solidFill>
              </a:rPr>
              <a:t>recognising </a:t>
            </a:r>
            <a:r>
              <a:rPr lang="en-AU" dirty="0">
                <a:solidFill>
                  <a:schemeClr val="tx1"/>
                </a:solidFill>
              </a:rPr>
              <a:t>that elements and simple compounds can be represented by symbols and formulas</a:t>
            </a:r>
            <a:endParaRPr lang="en-AU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Yr9- ACSSU178 </a:t>
            </a:r>
            <a:r>
              <a:rPr lang="en-AU" b="1" u="sng" dirty="0" smtClean="0">
                <a:solidFill>
                  <a:schemeClr val="tx1"/>
                </a:solidFill>
              </a:rPr>
              <a:t>Elaboration - </a:t>
            </a:r>
            <a:r>
              <a:rPr lang="en-AU" dirty="0">
                <a:solidFill>
                  <a:schemeClr val="tx1"/>
                </a:solidFill>
              </a:rPr>
              <a:t>modelling chemical reactions in terms of rearrangement of atoms</a:t>
            </a:r>
            <a:endParaRPr lang="en-AU" b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5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Review of Learning Objective’s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AU" dirty="0" smtClean="0"/>
              <a:t>A) </a:t>
            </a:r>
            <a:r>
              <a:rPr lang="en-AU" i="1" dirty="0" smtClean="0"/>
              <a:t>Identify </a:t>
            </a:r>
            <a:r>
              <a:rPr lang="en-AU" i="1" dirty="0"/>
              <a:t>the difference between ionic and covalent compounds</a:t>
            </a:r>
            <a:r>
              <a:rPr lang="en-AU" i="1" dirty="0" smtClean="0"/>
              <a:t>. (ACSSU152)</a:t>
            </a:r>
          </a:p>
          <a:p>
            <a:pPr marL="285750" indent="-285750"/>
            <a:r>
              <a:rPr lang="en-AU" dirty="0" smtClean="0"/>
              <a:t>In your pairs discuss the structural </a:t>
            </a:r>
            <a:r>
              <a:rPr lang="en-AU" b="1" dirty="0" smtClean="0"/>
              <a:t>difference </a:t>
            </a:r>
            <a:r>
              <a:rPr lang="en-AU" dirty="0" smtClean="0"/>
              <a:t>between ionic compounds and covalent compounds.</a:t>
            </a:r>
            <a:endParaRPr lang="en-AU" dirty="0"/>
          </a:p>
          <a:p>
            <a:pPr marL="285750" indent="-285750"/>
            <a:r>
              <a:rPr lang="en-AU" dirty="0" smtClean="0"/>
              <a:t>That’s right!!! Ionic compounds are between metals and non-metals </a:t>
            </a:r>
            <a:r>
              <a:rPr lang="en-AU" b="1" dirty="0" smtClean="0"/>
              <a:t>DONATING </a:t>
            </a:r>
            <a:r>
              <a:rPr lang="en-AU" dirty="0" smtClean="0"/>
              <a:t>electrons. The metals donate their electrons to the non-metals.</a:t>
            </a:r>
          </a:p>
          <a:p>
            <a:pPr marL="285750" indent="-285750"/>
            <a:r>
              <a:rPr lang="en-AU" dirty="0" smtClean="0"/>
              <a:t>Covalent compounds is the sharing of electrons between non-metal and non-metal.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3141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Review of Learning Objective’s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B) </a:t>
            </a:r>
            <a:r>
              <a:rPr lang="en-AU" i="1" dirty="0"/>
              <a:t>Naming covalent compounds and writing the chemical formula of the covalent compound.(ACSSU178</a:t>
            </a:r>
            <a:r>
              <a:rPr lang="en-AU" i="1" dirty="0" smtClean="0"/>
              <a:t>)</a:t>
            </a:r>
          </a:p>
          <a:p>
            <a:r>
              <a:rPr lang="en-AU" dirty="0" smtClean="0"/>
              <a:t>Pair share on how we write and name covalent compounds.</a:t>
            </a:r>
          </a:p>
          <a:p>
            <a:r>
              <a:rPr lang="en-AU" dirty="0" smtClean="0"/>
              <a:t>That’s right we need prefixes ! </a:t>
            </a:r>
            <a:endParaRPr lang="en-AU" dirty="0"/>
          </a:p>
          <a:p>
            <a:r>
              <a:rPr lang="en-AU" dirty="0"/>
              <a:t> </a:t>
            </a:r>
            <a:r>
              <a:rPr lang="en-AU" dirty="0" smtClean="0"/>
              <a:t>If </a:t>
            </a:r>
            <a:r>
              <a:rPr lang="en-AU" dirty="0"/>
              <a:t>there is only one (1) of the </a:t>
            </a:r>
            <a:r>
              <a:rPr lang="en-AU" i="1" dirty="0"/>
              <a:t>first</a:t>
            </a:r>
            <a:r>
              <a:rPr lang="en-AU" dirty="0"/>
              <a:t> element, you don’t need to put ‘mono-’ before it (but if it is the second element, you do).</a:t>
            </a:r>
            <a:endParaRPr lang="en-A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20886"/>
            <a:ext cx="4968552" cy="1911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58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Independent practise.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/>
              <a:t>Naming Covalent </a:t>
            </a:r>
            <a:r>
              <a:rPr lang="en-AU" b="1"/>
              <a:t>Compounds </a:t>
            </a:r>
            <a:r>
              <a:rPr lang="en-AU" b="1" smtClean="0"/>
              <a:t>Worksheet</a:t>
            </a:r>
          </a:p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68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Activate prior knowledge warm up.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Ionic bonds are made between metals and non-metals</a:t>
            </a:r>
            <a:r>
              <a:rPr lang="en-AU" dirty="0" smtClean="0"/>
              <a:t>.</a:t>
            </a:r>
          </a:p>
          <a:p>
            <a:r>
              <a:rPr lang="en-AU" dirty="0" smtClean="0"/>
              <a:t>Metals donate the electron to the non-metal.</a:t>
            </a:r>
            <a:endParaRPr lang="en-AU" dirty="0" smtClean="0"/>
          </a:p>
          <a:p>
            <a:r>
              <a:rPr lang="en-AU" dirty="0" smtClean="0"/>
              <a:t>Always name the metal first then the </a:t>
            </a:r>
            <a:r>
              <a:rPr lang="en-AU" dirty="0" smtClean="0"/>
              <a:t>non-metal</a:t>
            </a:r>
            <a:endParaRPr lang="en-AU" dirty="0" smtClean="0"/>
          </a:p>
          <a:p>
            <a:r>
              <a:rPr lang="en-AU" dirty="0"/>
              <a:t>S</a:t>
            </a:r>
            <a:r>
              <a:rPr lang="en-AU" dirty="0" smtClean="0"/>
              <a:t>wap </a:t>
            </a:r>
            <a:r>
              <a:rPr lang="en-AU" dirty="0" smtClean="0"/>
              <a:t>and </a:t>
            </a:r>
            <a:r>
              <a:rPr lang="en-AU" dirty="0" smtClean="0"/>
              <a:t>Drop</a:t>
            </a:r>
            <a:r>
              <a:rPr lang="en-AU" dirty="0"/>
              <a:t> </a:t>
            </a:r>
            <a:r>
              <a:rPr lang="en-AU" dirty="0" smtClean="0"/>
              <a:t>the charges.</a:t>
            </a:r>
            <a:endParaRPr lang="en-AU" dirty="0" smtClean="0"/>
          </a:p>
          <a:p>
            <a:r>
              <a:rPr lang="en-AU" dirty="0" smtClean="0"/>
              <a:t>Swap the number and drop the charges.</a:t>
            </a:r>
          </a:p>
          <a:p>
            <a:r>
              <a:rPr lang="en-AU" dirty="0" smtClean="0"/>
              <a:t>Ca</a:t>
            </a:r>
            <a:r>
              <a:rPr lang="en-AU" baseline="30000" dirty="0" smtClean="0"/>
              <a:t>+2</a:t>
            </a:r>
            <a:r>
              <a:rPr lang="en-AU" dirty="0" smtClean="0"/>
              <a:t>      Cl</a:t>
            </a:r>
            <a:r>
              <a:rPr lang="en-AU" baseline="30000" dirty="0" smtClean="0"/>
              <a:t>-</a:t>
            </a:r>
          </a:p>
          <a:p>
            <a:r>
              <a:rPr lang="en-AU" dirty="0" err="1" smtClean="0"/>
              <a:t>CaCl</a:t>
            </a:r>
            <a:endParaRPr lang="en-AU" dirty="0" smtClean="0"/>
          </a:p>
          <a:p>
            <a:r>
              <a:rPr lang="en-AU" dirty="0" smtClean="0"/>
              <a:t>Calcium Chloride.</a:t>
            </a:r>
          </a:p>
          <a:p>
            <a:endParaRPr lang="en-AU" dirty="0" smtClean="0"/>
          </a:p>
          <a:p>
            <a:r>
              <a:rPr lang="en-AU" dirty="0" smtClean="0"/>
              <a:t>On your whiteboards write and 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88176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APK.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3100" dirty="0" smtClean="0"/>
              <a:t>On your </a:t>
            </a:r>
            <a:r>
              <a:rPr lang="en-AU" sz="3100" b="1" dirty="0" smtClean="0"/>
              <a:t>Whiteboards </a:t>
            </a:r>
            <a:r>
              <a:rPr lang="en-AU" sz="3100" dirty="0" smtClean="0"/>
              <a:t>write the Ionic formula for these Ionic compounds.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3456384" cy="5256584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r>
              <a:rPr lang="en-AU" dirty="0" smtClean="0"/>
              <a:t>Beryllium Oxide</a:t>
            </a:r>
          </a:p>
          <a:p>
            <a:pPr marL="0" indent="0">
              <a:buNone/>
            </a:pPr>
            <a:r>
              <a:rPr lang="en-AU" dirty="0" smtClean="0"/>
              <a:t>	Be</a:t>
            </a:r>
            <a:r>
              <a:rPr lang="en-AU" baseline="30000" dirty="0" smtClean="0"/>
              <a:t>+2	</a:t>
            </a:r>
            <a:r>
              <a:rPr lang="en-AU" dirty="0" smtClean="0"/>
              <a:t>O</a:t>
            </a:r>
            <a:r>
              <a:rPr lang="en-AU" baseline="30000" dirty="0" smtClean="0"/>
              <a:t>-2</a:t>
            </a:r>
          </a:p>
          <a:p>
            <a:pPr indent="-342900"/>
            <a:r>
              <a:rPr lang="en-AU" baseline="30000" dirty="0" smtClean="0"/>
              <a:t>same charge so we cancel out</a:t>
            </a:r>
          </a:p>
          <a:p>
            <a:pPr marL="0" indent="0">
              <a:buNone/>
            </a:pPr>
            <a:r>
              <a:rPr lang="en-AU" baseline="30000" dirty="0"/>
              <a:t>	</a:t>
            </a:r>
            <a:r>
              <a:rPr lang="en-AU" dirty="0" err="1" smtClean="0"/>
              <a:t>BeO</a:t>
            </a:r>
            <a:endParaRPr lang="en-AU" dirty="0" smtClean="0"/>
          </a:p>
          <a:p>
            <a:r>
              <a:rPr lang="en-AU" dirty="0" smtClean="0"/>
              <a:t>Calcium </a:t>
            </a:r>
            <a:r>
              <a:rPr lang="en-AU" dirty="0" smtClean="0"/>
              <a:t>Bromide</a:t>
            </a:r>
          </a:p>
          <a:p>
            <a:pPr lvl="1"/>
            <a:r>
              <a:rPr lang="en-AU" dirty="0" smtClean="0"/>
              <a:t>Ca</a:t>
            </a:r>
            <a:r>
              <a:rPr lang="en-AU" baseline="30000" dirty="0" smtClean="0"/>
              <a:t>+2	</a:t>
            </a:r>
            <a:r>
              <a:rPr lang="en-AU" dirty="0" smtClean="0"/>
              <a:t>Br</a:t>
            </a:r>
            <a:r>
              <a:rPr lang="en-AU" baseline="30000" dirty="0" smtClean="0"/>
              <a:t>-</a:t>
            </a:r>
          </a:p>
          <a:p>
            <a:pPr lvl="1"/>
            <a:endParaRPr lang="en-AU" dirty="0" smtClean="0"/>
          </a:p>
          <a:p>
            <a:pPr lvl="2" indent="-342900"/>
            <a:r>
              <a:rPr lang="en-AU" dirty="0" smtClean="0"/>
              <a:t>CaBr</a:t>
            </a:r>
            <a:r>
              <a:rPr lang="en-AU" baseline="-25000" dirty="0" smtClean="0"/>
              <a:t>2</a:t>
            </a:r>
            <a:endParaRPr lang="en-AU" dirty="0" smtClean="0"/>
          </a:p>
          <a:p>
            <a:r>
              <a:rPr lang="en-AU" dirty="0" smtClean="0"/>
              <a:t>Barium Phosphate</a:t>
            </a:r>
            <a:endParaRPr lang="en-AU" dirty="0"/>
          </a:p>
          <a:p>
            <a:r>
              <a:rPr lang="en-AU" dirty="0" smtClean="0"/>
              <a:t>Ba</a:t>
            </a:r>
            <a:r>
              <a:rPr lang="en-AU" baseline="30000" dirty="0" smtClean="0"/>
              <a:t>+2		</a:t>
            </a:r>
            <a:r>
              <a:rPr lang="en-AU" dirty="0" smtClean="0"/>
              <a:t>PO</a:t>
            </a:r>
            <a:r>
              <a:rPr lang="en-AU" baseline="-25000" dirty="0" smtClean="0"/>
              <a:t>4</a:t>
            </a:r>
            <a:r>
              <a:rPr lang="en-AU" baseline="30000" dirty="0" smtClean="0"/>
              <a:t>-3</a:t>
            </a:r>
            <a:endParaRPr lang="en-AU" dirty="0" smtClean="0"/>
          </a:p>
          <a:p>
            <a:endParaRPr lang="en-AU" dirty="0"/>
          </a:p>
          <a:p>
            <a:r>
              <a:rPr lang="en-AU" dirty="0" smtClean="0"/>
              <a:t>Ba</a:t>
            </a:r>
            <a:r>
              <a:rPr lang="en-AU" baseline="-25000" dirty="0" smtClean="0"/>
              <a:t>3</a:t>
            </a:r>
            <a:r>
              <a:rPr lang="en-AU" dirty="0" smtClean="0"/>
              <a:t>(PO</a:t>
            </a:r>
            <a:r>
              <a:rPr lang="en-AU" baseline="-25000" dirty="0" smtClean="0"/>
              <a:t>4</a:t>
            </a:r>
            <a:r>
              <a:rPr lang="en-AU" dirty="0" smtClean="0"/>
              <a:t>)</a:t>
            </a:r>
            <a:r>
              <a:rPr lang="en-AU" baseline="-25000" dirty="0" smtClean="0"/>
              <a:t>2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1484784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Remember if the charges are the same we cancel them out.</a:t>
            </a:r>
          </a:p>
          <a:p>
            <a:endParaRPr lang="en-AU" dirty="0"/>
          </a:p>
          <a:p>
            <a:r>
              <a:rPr lang="en-AU" dirty="0" smtClean="0"/>
              <a:t>P.S.</a:t>
            </a:r>
          </a:p>
          <a:p>
            <a:r>
              <a:rPr lang="en-AU" dirty="0" smtClean="0"/>
              <a:t>If it’s a polyatomic and the charges are different we need to place the polyatomic in brackets. </a:t>
            </a:r>
          </a:p>
          <a:p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4653136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Use your periodic table and ionic chart to obtain their charges.</a:t>
            </a:r>
            <a:endParaRPr lang="en-AU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75656" y="3573016"/>
            <a:ext cx="1152128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475656" y="3573016"/>
            <a:ext cx="1152128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213756" y="5221339"/>
            <a:ext cx="1512168" cy="3362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295636" y="5251109"/>
            <a:ext cx="1440160" cy="3362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329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470025"/>
          </a:xfrm>
        </p:spPr>
        <p:txBody>
          <a:bodyPr/>
          <a:lstStyle/>
          <a:p>
            <a:r>
              <a:rPr lang="en-AU" sz="4000" b="1" u="sng" dirty="0" smtClean="0"/>
              <a:t>COVALENT </a:t>
            </a:r>
            <a:r>
              <a:rPr lang="en-AU" sz="4000" b="1" u="sng" dirty="0" smtClean="0"/>
              <a:t>COMPOUNDS  look like this.</a:t>
            </a:r>
            <a:endParaRPr lang="en-AU" sz="4000" b="1" u="sng" dirty="0"/>
          </a:p>
        </p:txBody>
      </p:sp>
      <p:pic>
        <p:nvPicPr>
          <p:cNvPr id="1026" name="Picture 2" descr="http://www.bbc.co.uk/staticarchive/6ff85d59d0a851517ef0b1e8ff41e2ae3c7c077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700808"/>
            <a:ext cx="6408712" cy="47419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518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en-AU" b="1" u="sng" dirty="0" smtClean="0"/>
              <a:t>COVALENT </a:t>
            </a:r>
            <a:r>
              <a:rPr lang="en-AU" b="1" u="sng" dirty="0" smtClean="0"/>
              <a:t>BONDING- </a:t>
            </a:r>
            <a:r>
              <a:rPr lang="en-AU" sz="1400" dirty="0" smtClean="0"/>
              <a:t>Concept  Development.</a:t>
            </a:r>
            <a:br>
              <a:rPr lang="en-AU" sz="1400" dirty="0" smtClean="0"/>
            </a:br>
            <a:r>
              <a:rPr lang="en-AU" sz="1400" b="1" u="sng" dirty="0" smtClean="0"/>
              <a:t>Learning Objective&gt; </a:t>
            </a:r>
            <a:r>
              <a:rPr lang="en-AU" sz="1600" dirty="0" smtClean="0">
                <a:solidFill>
                  <a:schemeClr val="tx1"/>
                </a:solidFill>
              </a:rPr>
              <a:t>Identify </a:t>
            </a:r>
            <a:r>
              <a:rPr lang="en-AU" sz="1600" dirty="0">
                <a:solidFill>
                  <a:schemeClr val="tx1"/>
                </a:solidFill>
              </a:rPr>
              <a:t>the difference between ionic and covalent compounds.</a:t>
            </a:r>
            <a:r>
              <a:rPr lang="en-AU" dirty="0">
                <a:solidFill>
                  <a:schemeClr val="tx1"/>
                </a:solidFill>
              </a:rPr>
              <a:t/>
            </a:r>
            <a:br>
              <a:rPr lang="en-AU" dirty="0">
                <a:solidFill>
                  <a:schemeClr val="tx1"/>
                </a:solidFill>
              </a:rPr>
            </a:br>
            <a:endParaRPr lang="en-AU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2764904"/>
          </a:xfrm>
        </p:spPr>
        <p:txBody>
          <a:bodyPr>
            <a:normAutofit fontScale="92500" lnSpcReduction="10000"/>
          </a:bodyPr>
          <a:lstStyle/>
          <a:p>
            <a:r>
              <a:rPr lang="en-AU" sz="2800" b="1" u="sng" dirty="0"/>
              <a:t>Track with me</a:t>
            </a:r>
            <a:r>
              <a:rPr lang="en-AU" sz="2800" b="1" u="sng" dirty="0" smtClean="0"/>
              <a:t>.</a:t>
            </a:r>
            <a:endParaRPr lang="en-AU" sz="2800" u="sng" dirty="0" smtClean="0"/>
          </a:p>
          <a:p>
            <a:r>
              <a:rPr lang="en-AU" sz="2800" dirty="0" smtClean="0"/>
              <a:t>Some </a:t>
            </a:r>
            <a:r>
              <a:rPr lang="en-AU" sz="2800" dirty="0" smtClean="0"/>
              <a:t>substances don’t steal electrons from other particles, as in ionic bonding – they share electrons (in much the same way that opposing teams might </a:t>
            </a:r>
            <a:r>
              <a:rPr lang="en-AU" sz="2800" b="1" dirty="0" smtClean="0"/>
              <a:t>‘share’ </a:t>
            </a:r>
            <a:r>
              <a:rPr lang="en-AU" sz="2800" dirty="0" smtClean="0"/>
              <a:t>the rope in a tug-o-war). </a:t>
            </a:r>
            <a:endParaRPr lang="en-AU" sz="2800" dirty="0" smtClean="0"/>
          </a:p>
          <a:p>
            <a:r>
              <a:rPr lang="en-AU" sz="2800" dirty="0" smtClean="0"/>
              <a:t>This </a:t>
            </a:r>
            <a:r>
              <a:rPr lang="en-AU" sz="2800" dirty="0" smtClean="0"/>
              <a:t>type of bonding occurs between </a:t>
            </a:r>
            <a:r>
              <a:rPr lang="en-AU" sz="2800" b="1" dirty="0" smtClean="0"/>
              <a:t>non-metals</a:t>
            </a:r>
            <a:r>
              <a:rPr lang="en-AU" sz="2800" dirty="0" smtClean="0"/>
              <a:t> (unlike ionic bonding, between a metal and a non-metal).</a:t>
            </a:r>
          </a:p>
        </p:txBody>
      </p:sp>
      <p:pic>
        <p:nvPicPr>
          <p:cNvPr id="4100" name="Picture 4" descr="https://www.teachengineering.org/collection/cub_/activities/cub_airplanes/cub_airplanes_lesson03_activity2_header_imag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767" y="4221088"/>
            <a:ext cx="5400600" cy="193606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258136" y="3771334"/>
            <a:ext cx="2562335" cy="311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P.S.</a:t>
            </a:r>
          </a:p>
          <a:p>
            <a:r>
              <a:rPr lang="en-AU" dirty="0" smtClean="0"/>
              <a:t>a) What is the difference between the electrons in ionic and covalent bonding? Pop-stick</a:t>
            </a:r>
          </a:p>
          <a:p>
            <a:endParaRPr lang="en-AU" dirty="0"/>
          </a:p>
          <a:p>
            <a:r>
              <a:rPr lang="en-AU" dirty="0" smtClean="0"/>
              <a:t>b) What types of elements create covalent bonds? Pop-stick</a:t>
            </a:r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5491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AU" b="1" u="sng" dirty="0" smtClean="0"/>
              <a:t>COVALENT BONDING</a:t>
            </a:r>
            <a:endParaRPr lang="en-AU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908920"/>
          </a:xfrm>
        </p:spPr>
        <p:txBody>
          <a:bodyPr>
            <a:normAutofit/>
          </a:bodyPr>
          <a:lstStyle/>
          <a:p>
            <a:r>
              <a:rPr lang="en-AU" sz="2400" dirty="0" smtClean="0"/>
              <a:t>In </a:t>
            </a:r>
            <a:r>
              <a:rPr lang="en-AU" sz="2400" dirty="0" smtClean="0"/>
              <a:t>reality, each atom is </a:t>
            </a:r>
            <a:r>
              <a:rPr lang="en-AU" sz="2400" i="1" dirty="0" smtClean="0"/>
              <a:t>trying</a:t>
            </a:r>
            <a:r>
              <a:rPr lang="en-AU" sz="2400" dirty="0" smtClean="0"/>
              <a:t> to steal electrons from the other, but is not quite strong enough to do so. Chemists would say they have similar electronegativities.</a:t>
            </a:r>
          </a:p>
          <a:p>
            <a:endParaRPr lang="en-AU" sz="2400" dirty="0"/>
          </a:p>
          <a:p>
            <a:r>
              <a:rPr lang="en-AU" sz="2400" dirty="0" smtClean="0"/>
              <a:t>Each atom ‘shares’ these electrons such that they each have a share of 8 electrons in their outer shells, according to the Octet Rule.</a:t>
            </a:r>
          </a:p>
        </p:txBody>
      </p:sp>
      <p:pic>
        <p:nvPicPr>
          <p:cNvPr id="5" name="Picture 2" descr="http://o.quizlet.com/i/zJ_CP9BcThXLVP0wcL3tkQ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032448"/>
            <a:ext cx="3940244" cy="2708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947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620000" cy="1714202"/>
          </a:xfrm>
        </p:spPr>
        <p:txBody>
          <a:bodyPr/>
          <a:lstStyle/>
          <a:p>
            <a:r>
              <a:rPr lang="en-AU" sz="2400" dirty="0" smtClean="0"/>
              <a:t>Naming Covalent bonds require pre-fixes (Write down in your books the prefixes table below)</a:t>
            </a:r>
            <a:br>
              <a:rPr lang="en-AU" sz="2400" dirty="0" smtClean="0"/>
            </a:br>
            <a:r>
              <a:rPr lang="en-AU" sz="1400" dirty="0" smtClean="0">
                <a:solidFill>
                  <a:schemeClr val="tx1"/>
                </a:solidFill>
              </a:rPr>
              <a:t>L.O. </a:t>
            </a:r>
            <a:r>
              <a:rPr lang="en-AU" sz="1400" dirty="0">
                <a:solidFill>
                  <a:schemeClr val="tx1"/>
                </a:solidFill>
              </a:rPr>
              <a:t>Naming covalent compounds and writing the chemical formula of the covalent </a:t>
            </a:r>
            <a:r>
              <a:rPr lang="en-AU" sz="1400" dirty="0" smtClean="0">
                <a:solidFill>
                  <a:schemeClr val="tx1"/>
                </a:solidFill>
              </a:rPr>
              <a:t>compound.</a:t>
            </a:r>
            <a:endParaRPr lang="en-AU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687" y="4077072"/>
            <a:ext cx="6102625" cy="234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1520" y="1556792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/>
              <a:t>The only tricky bit to remember is this; if there is only one (1) of the </a:t>
            </a:r>
            <a:r>
              <a:rPr lang="en-AU" i="1" dirty="0"/>
              <a:t>first</a:t>
            </a:r>
            <a:r>
              <a:rPr lang="en-AU" dirty="0"/>
              <a:t> element, you don’t need to put ‘mono-’ before it (but if it is the second element, you do).</a:t>
            </a:r>
          </a:p>
          <a:p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7020272" y="2492897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P.S.</a:t>
            </a:r>
          </a:p>
          <a:p>
            <a:r>
              <a:rPr lang="en-AU" dirty="0" smtClean="0"/>
              <a:t>When do we apply the ‘mono’ rule?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2492897"/>
            <a:ext cx="6768752" cy="1512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i.e. </a:t>
            </a:r>
            <a:r>
              <a:rPr lang="en-AU" sz="2000" dirty="0"/>
              <a:t>NO</a:t>
            </a:r>
            <a:r>
              <a:rPr lang="en-AU" sz="2000" baseline="-25000" dirty="0"/>
              <a:t>2</a:t>
            </a:r>
            <a:r>
              <a:rPr lang="en-AU" sz="2000" dirty="0"/>
              <a:t> </a:t>
            </a:r>
            <a:r>
              <a:rPr lang="en-AU" dirty="0"/>
              <a:t>is Nitrogen Dioxide, </a:t>
            </a:r>
            <a:r>
              <a:rPr lang="en-AU" i="1" u="sng" dirty="0"/>
              <a:t>not</a:t>
            </a:r>
            <a:r>
              <a:rPr lang="en-AU" dirty="0"/>
              <a:t> </a:t>
            </a:r>
            <a:r>
              <a:rPr lang="en-AU" dirty="0" err="1"/>
              <a:t>Mononitrogen</a:t>
            </a:r>
            <a:r>
              <a:rPr lang="en-AU" dirty="0"/>
              <a:t> Dioxide.</a:t>
            </a:r>
          </a:p>
          <a:p>
            <a:r>
              <a:rPr lang="en-AU" dirty="0"/>
              <a:t>Also, </a:t>
            </a:r>
            <a:r>
              <a:rPr lang="en-AU" dirty="0" err="1"/>
              <a:t>ClF</a:t>
            </a:r>
            <a:r>
              <a:rPr lang="en-AU" dirty="0"/>
              <a:t> is Chlorine </a:t>
            </a:r>
            <a:r>
              <a:rPr lang="en-AU" dirty="0" err="1"/>
              <a:t>Monofluoride</a:t>
            </a:r>
            <a:r>
              <a:rPr lang="en-AU" dirty="0"/>
              <a:t>,  </a:t>
            </a:r>
            <a:r>
              <a:rPr lang="en-AU" i="1" u="sng" dirty="0"/>
              <a:t>not</a:t>
            </a:r>
            <a:r>
              <a:rPr lang="en-AU" dirty="0"/>
              <a:t> </a:t>
            </a:r>
            <a:r>
              <a:rPr lang="en-AU" dirty="0" err="1"/>
              <a:t>Monochlorine</a:t>
            </a:r>
            <a:r>
              <a:rPr lang="en-AU" dirty="0"/>
              <a:t> </a:t>
            </a:r>
            <a:r>
              <a:rPr lang="en-AU" dirty="0" err="1"/>
              <a:t>Monofluoride</a:t>
            </a:r>
            <a:r>
              <a:rPr lang="en-AU" dirty="0" smtClean="0"/>
              <a:t>.</a:t>
            </a:r>
          </a:p>
          <a:p>
            <a:endParaRPr lang="en-AU" dirty="0"/>
          </a:p>
          <a:p>
            <a:r>
              <a:rPr lang="en-AU" dirty="0" smtClean="0"/>
              <a:t>NB. Our second element finishes in ‘ide’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432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b="1" u="sng" dirty="0" smtClean="0"/>
              <a:t>LETS PRACTICE A </a:t>
            </a:r>
            <a:r>
              <a:rPr lang="en-AU" sz="3600" b="1" u="sng" dirty="0" smtClean="0"/>
              <a:t>FEW on our </a:t>
            </a:r>
            <a:r>
              <a:rPr lang="en-AU" sz="3600" b="1" u="sng" dirty="0" err="1" smtClean="0"/>
              <a:t>whitebords</a:t>
            </a:r>
            <a:r>
              <a:rPr lang="en-AU" sz="3600" b="1" u="sng" dirty="0" smtClean="0"/>
              <a:t> </a:t>
            </a:r>
            <a:endParaRPr lang="en-AU" sz="3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997152"/>
          </a:xfrm>
        </p:spPr>
        <p:txBody>
          <a:bodyPr>
            <a:normAutofit fontScale="70000" lnSpcReduction="20000"/>
          </a:bodyPr>
          <a:lstStyle/>
          <a:p>
            <a:r>
              <a:rPr lang="en-AU" sz="2800" dirty="0" smtClean="0"/>
              <a:t>Lets name the following using our prefixes?</a:t>
            </a:r>
          </a:p>
          <a:p>
            <a:pPr>
              <a:buNone/>
            </a:pPr>
            <a:r>
              <a:rPr lang="en-AU" sz="2800" dirty="0" smtClean="0"/>
              <a:t>SO</a:t>
            </a:r>
            <a:r>
              <a:rPr lang="en-AU" sz="2800" baseline="-25000" dirty="0" smtClean="0"/>
              <a:t>2</a:t>
            </a:r>
          </a:p>
          <a:p>
            <a:pPr>
              <a:buNone/>
            </a:pPr>
            <a:r>
              <a:rPr lang="en-AU" sz="2800" dirty="0" smtClean="0"/>
              <a:t> Sulphur diox</a:t>
            </a:r>
            <a:r>
              <a:rPr lang="en-AU" sz="2800" b="1" dirty="0" smtClean="0"/>
              <a:t>ide</a:t>
            </a:r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PCl</a:t>
            </a:r>
            <a:r>
              <a:rPr lang="en-AU" sz="2800" baseline="-25000" dirty="0" smtClean="0"/>
              <a:t>5</a:t>
            </a:r>
            <a:r>
              <a:rPr lang="en-AU" sz="2800" dirty="0" smtClean="0"/>
              <a:t> 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Phosphorus </a:t>
            </a:r>
            <a:r>
              <a:rPr lang="en-AU" sz="2800" dirty="0" err="1"/>
              <a:t>P</a:t>
            </a:r>
            <a:r>
              <a:rPr lang="en-AU" sz="2800" dirty="0" err="1" smtClean="0"/>
              <a:t>enta</a:t>
            </a:r>
            <a:r>
              <a:rPr lang="en-AU" sz="2800" dirty="0" err="1" smtClean="0"/>
              <a:t>ox</a:t>
            </a:r>
            <a:r>
              <a:rPr lang="en-AU" sz="2800" b="1" dirty="0" err="1" smtClean="0"/>
              <a:t>ide</a:t>
            </a:r>
            <a:endParaRPr lang="en-AU" sz="2800" b="1" dirty="0" smtClean="0"/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N</a:t>
            </a:r>
            <a:r>
              <a:rPr lang="en-AU" sz="2800" baseline="-25000" dirty="0" smtClean="0"/>
              <a:t>2</a:t>
            </a:r>
            <a:r>
              <a:rPr lang="en-AU" sz="2800" dirty="0" smtClean="0"/>
              <a:t>O</a:t>
            </a:r>
            <a:r>
              <a:rPr lang="en-AU" sz="2800" baseline="-25000" dirty="0" smtClean="0"/>
              <a:t>5</a:t>
            </a:r>
          </a:p>
          <a:p>
            <a:pPr>
              <a:buNone/>
            </a:pPr>
            <a:r>
              <a:rPr lang="en-AU" sz="2800" dirty="0" smtClean="0"/>
              <a:t>Dinitrogen </a:t>
            </a:r>
            <a:r>
              <a:rPr lang="en-AU" sz="2800" dirty="0" err="1" smtClean="0"/>
              <a:t>Pentaox</a:t>
            </a:r>
            <a:r>
              <a:rPr lang="en-AU" sz="2800" b="1" dirty="0" err="1" smtClean="0"/>
              <a:t>ide</a:t>
            </a:r>
            <a:endParaRPr lang="en-AU" sz="2800" b="1" dirty="0" smtClean="0"/>
          </a:p>
          <a:p>
            <a:pPr>
              <a:buNone/>
            </a:pPr>
            <a:endParaRPr lang="en-AU" sz="2800" dirty="0"/>
          </a:p>
          <a:p>
            <a:r>
              <a:rPr lang="en-AU" sz="2800" dirty="0" smtClean="0"/>
              <a:t>Can you write the formula for these?</a:t>
            </a:r>
          </a:p>
          <a:p>
            <a:pPr>
              <a:buNone/>
            </a:pPr>
            <a:r>
              <a:rPr lang="en-AU" sz="2800" dirty="0" smtClean="0"/>
              <a:t>Phosphorous Tri-chloride</a:t>
            </a:r>
          </a:p>
          <a:p>
            <a:pPr>
              <a:buNone/>
            </a:pPr>
            <a:r>
              <a:rPr lang="en-AU" sz="2800" dirty="0" smtClean="0"/>
              <a:t>PCl</a:t>
            </a:r>
            <a:r>
              <a:rPr lang="en-AU" sz="2800" baseline="-25000" dirty="0" smtClean="0"/>
              <a:t>3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/>
              <a:t>Dioxygen Difluoride</a:t>
            </a:r>
            <a:r>
              <a:rPr lang="en-AU" sz="2800" dirty="0" smtClean="0"/>
              <a:t>.</a:t>
            </a:r>
          </a:p>
          <a:p>
            <a:pPr>
              <a:buNone/>
            </a:pPr>
            <a:r>
              <a:rPr lang="en-AU" sz="2800" dirty="0" smtClean="0"/>
              <a:t>O</a:t>
            </a:r>
            <a:r>
              <a:rPr lang="en-AU" sz="2800" baseline="-25000" dirty="0" smtClean="0"/>
              <a:t>2</a:t>
            </a:r>
            <a:r>
              <a:rPr lang="en-AU" sz="2800" dirty="0" smtClean="0"/>
              <a:t>Fl</a:t>
            </a:r>
            <a:r>
              <a:rPr lang="en-AU" sz="2800" baseline="-25000" dirty="0" smtClean="0"/>
              <a:t>2</a:t>
            </a:r>
            <a:endParaRPr lang="en-AU" sz="2800" dirty="0" smtClean="0"/>
          </a:p>
          <a:p>
            <a:pPr>
              <a:buNone/>
            </a:pPr>
            <a:endParaRPr lang="en-A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644008" y="2132856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L.O. </a:t>
            </a:r>
            <a:r>
              <a:rPr lang="en-AU" dirty="0" smtClean="0"/>
              <a:t>Naming </a:t>
            </a:r>
            <a:r>
              <a:rPr lang="en-AU" dirty="0"/>
              <a:t>covalent compounds and writing the chemical formula of the covalent bond.</a:t>
            </a:r>
          </a:p>
          <a:p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97152"/>
            <a:ext cx="4546333" cy="1749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324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Relevance. Why do we need to know about covalent bonds???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 There would be no organisms without them, nor without hydrogen bonds. </a:t>
            </a:r>
            <a:endParaRPr lang="en-AU" dirty="0" smtClean="0"/>
          </a:p>
          <a:p>
            <a:r>
              <a:rPr lang="en-AU" dirty="0" smtClean="0"/>
              <a:t>The </a:t>
            </a:r>
            <a:r>
              <a:rPr lang="en-AU" dirty="0"/>
              <a:t>obvious example </a:t>
            </a:r>
            <a:r>
              <a:rPr lang="en-AU" dirty="0" smtClean="0"/>
              <a:t>is deoxyribonucleic acid (DNA), </a:t>
            </a:r>
            <a:r>
              <a:rPr lang="en-AU" dirty="0"/>
              <a:t>necessary for reproduction, since with no reproduction, there would be no organisms. </a:t>
            </a:r>
            <a:endParaRPr lang="en-AU" dirty="0" smtClean="0"/>
          </a:p>
          <a:p>
            <a:r>
              <a:rPr lang="en-AU" dirty="0" smtClean="0"/>
              <a:t>The </a:t>
            </a:r>
            <a:r>
              <a:rPr lang="en-AU" dirty="0"/>
              <a:t>covalent bonds are required to hold the structure together, and to define the structure, which is necessary to define the information that defines the organism.</a:t>
            </a:r>
          </a:p>
        </p:txBody>
      </p:sp>
    </p:spTree>
    <p:extLst>
      <p:ext uri="{BB962C8B-B14F-4D97-AF65-F5344CB8AC3E}">
        <p14:creationId xmlns:p14="http://schemas.microsoft.com/office/powerpoint/2010/main" val="330997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C79786A0071644A27043EE8AEB17CF" ma:contentTypeVersion="12" ma:contentTypeDescription="Create a new document." ma:contentTypeScope="" ma:versionID="7be1c3e3f42340a365c42c3447f0539c">
  <xsd:schema xmlns:xsd="http://www.w3.org/2001/XMLSchema" xmlns:xs="http://www.w3.org/2001/XMLSchema" xmlns:p="http://schemas.microsoft.com/office/2006/metadata/properties" xmlns:ns2="1f45d417-2170-49c3-a8ab-f275351b7e98" xmlns:ns3="78043361-3a80-4cbb-8340-f9f2936f7c9b" targetNamespace="http://schemas.microsoft.com/office/2006/metadata/properties" ma:root="true" ma:fieldsID="20faf0449ef4a8e3f9fe9fcbd15d74f9" ns2:_="" ns3:_="">
    <xsd:import namespace="1f45d417-2170-49c3-a8ab-f275351b7e98"/>
    <xsd:import namespace="78043361-3a80-4cbb-8340-f9f2936f7c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45d417-2170-49c3-a8ab-f275351b7e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43361-3a80-4cbb-8340-f9f2936f7c9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DAB0CD0-5965-4A9B-87AE-B6B4A6924056}"/>
</file>

<file path=customXml/itemProps2.xml><?xml version="1.0" encoding="utf-8"?>
<ds:datastoreItem xmlns:ds="http://schemas.openxmlformats.org/officeDocument/2006/customXml" ds:itemID="{6032C32E-87E3-49C4-8400-7F8CDB8C371C}"/>
</file>

<file path=customXml/itemProps3.xml><?xml version="1.0" encoding="utf-8"?>
<ds:datastoreItem xmlns:ds="http://schemas.openxmlformats.org/officeDocument/2006/customXml" ds:itemID="{B86A0593-5038-4BCF-AD8A-C85860A74BD8}"/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369</TotalTime>
  <Words>657</Words>
  <Application>Microsoft Office PowerPoint</Application>
  <PresentationFormat>On-screen Show (4:3)</PresentationFormat>
  <Paragraphs>103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Learning Objective</vt:lpstr>
      <vt:lpstr>Activate prior knowledge warm up.</vt:lpstr>
      <vt:lpstr> APK. On your Whiteboards write the Ionic formula for these Ionic compounds. </vt:lpstr>
      <vt:lpstr>COVALENT COMPOUNDS  look like this.</vt:lpstr>
      <vt:lpstr>COVALENT BONDING- Concept  Development. Learning Objective&gt; Identify the difference between ionic and covalent compounds. </vt:lpstr>
      <vt:lpstr>COVALENT BONDING</vt:lpstr>
      <vt:lpstr>Naming Covalent bonds require pre-fixes (Write down in your books the prefixes table below) L.O. Naming covalent compounds and writing the chemical formula of the covalent compound.</vt:lpstr>
      <vt:lpstr>LETS PRACTICE A FEW on our whitebords </vt:lpstr>
      <vt:lpstr>Relevance. Why do we need to know about covalent bonds???</vt:lpstr>
      <vt:lpstr>Review of Learning Objective’s</vt:lpstr>
      <vt:lpstr>Review of Learning Objective’s</vt:lpstr>
      <vt:lpstr>Independent practise.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DE JONGH Robert</dc:creator>
  <cp:lastModifiedBy>DE JONGH Robert</cp:lastModifiedBy>
  <cp:revision>18</cp:revision>
  <dcterms:created xsi:type="dcterms:W3CDTF">2018-09-13T00:30:10Z</dcterms:created>
  <dcterms:modified xsi:type="dcterms:W3CDTF">2018-10-11T06:52:20Z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0x0101000BC79786A0071644A27043EE8AEB17CF</vt:lpwstr>
  </property>
</Properties>
</file>