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media/audio1.wav" ContentType="audio/wav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24" r:id="rId2"/>
    <p:sldId id="312" r:id="rId3"/>
    <p:sldId id="347" r:id="rId4"/>
    <p:sldId id="348" r:id="rId5"/>
    <p:sldId id="302" r:id="rId6"/>
    <p:sldId id="263" r:id="rId7"/>
    <p:sldId id="289" r:id="rId8"/>
    <p:sldId id="291" r:id="rId9"/>
    <p:sldId id="337" r:id="rId10"/>
    <p:sldId id="340" r:id="rId11"/>
    <p:sldId id="341" r:id="rId12"/>
    <p:sldId id="343" r:id="rId13"/>
    <p:sldId id="342" r:id="rId14"/>
    <p:sldId id="344" r:id="rId15"/>
    <p:sldId id="345" r:id="rId16"/>
    <p:sldId id="346" r:id="rId17"/>
    <p:sldId id="261" r:id="rId18"/>
    <p:sldId id="320" r:id="rId19"/>
    <p:sldId id="262" r:id="rId20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5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8CDC9-85D4-4503-A1C1-C4A7D08CE495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FFA11-8017-47B8-A9A2-068FE447A8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9129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686A-85D1-4DE5-97D4-528AE74B99F8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1BBB-FDE6-4B00-B24E-188A8B3544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7333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1BBB-FDE6-4B00-B24E-188A8B354413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1627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Have students complete first table on worksheet, provide answers to ensure accuracy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1BBB-FDE6-4B00-B24E-188A8B354413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3941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Have students complete first table on worksheet, provide answers to ensure accuracy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1BBB-FDE6-4B00-B24E-188A8B354413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633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862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63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0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07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163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428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453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28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23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16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446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629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3494533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Get Ready to Learn</a:t>
            </a:r>
            <a:endParaRPr lang="en-A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39182"/>
            <a:ext cx="76368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Please rule up your page as shown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Write today’s date on the top left side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Write the title </a:t>
            </a:r>
            <a:r>
              <a:rPr lang="en-AU" sz="2800" u="sng" dirty="0" smtClean="0"/>
              <a:t>Naming Compounds</a:t>
            </a:r>
            <a:r>
              <a:rPr lang="en-AU" sz="2800" dirty="0" smtClean="0"/>
              <a:t> between the red lines</a:t>
            </a:r>
          </a:p>
          <a:p>
            <a:endParaRPr lang="en-AU" sz="2800" dirty="0"/>
          </a:p>
          <a:p>
            <a:endParaRPr lang="en-AU" sz="2800" dirty="0" smtClean="0"/>
          </a:p>
          <a:p>
            <a:pPr algn="ctr"/>
            <a:endParaRPr lang="en-AU" sz="2800" dirty="0" smtClean="0"/>
          </a:p>
          <a:p>
            <a:pPr algn="ctr"/>
            <a:endParaRPr lang="en-AU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889" y="174126"/>
            <a:ext cx="653052" cy="65305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636817" y="747014"/>
            <a:ext cx="4157099" cy="5281720"/>
            <a:chOff x="8110657" y="732983"/>
            <a:chExt cx="2700085" cy="3616097"/>
          </a:xfrm>
        </p:grpSpPr>
        <p:pic>
          <p:nvPicPr>
            <p:cNvPr id="1026" name="Picture 2" descr="Related imag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4830" y="732983"/>
              <a:ext cx="2675912" cy="3616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 flipV="1">
              <a:off x="8134830" y="1103586"/>
              <a:ext cx="2667702" cy="252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110657" y="1243374"/>
              <a:ext cx="2667702" cy="252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586960" y="1325166"/>
            <a:ext cx="99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b="1" dirty="0" smtClean="0">
                <a:latin typeface="Janda Everyday Casual" panose="02000503000000020004" pitchFamily="2" charset="0"/>
              </a:rPr>
              <a:t>26</a:t>
            </a:r>
            <a:r>
              <a:rPr lang="en-AU" sz="1050" b="1" baseline="30000" dirty="0" smtClean="0">
                <a:latin typeface="Janda Everyday Casual" panose="02000503000000020004" pitchFamily="2" charset="0"/>
              </a:rPr>
              <a:t>th</a:t>
            </a:r>
            <a:r>
              <a:rPr lang="en-AU" sz="1050" b="1" dirty="0" smtClean="0">
                <a:latin typeface="Janda Everyday Casual" panose="02000503000000020004" pitchFamily="2" charset="0"/>
              </a:rPr>
              <a:t> Mar</a:t>
            </a:r>
            <a:endParaRPr lang="en-AU" sz="1050" b="1" dirty="0">
              <a:latin typeface="Janda Everyday Casual" panose="02000503000000020004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72292" y="1288322"/>
            <a:ext cx="1710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>
                <a:latin typeface="Janda Everyday Casual" panose="02000503000000020004" pitchFamily="2" charset="0"/>
              </a:rPr>
              <a:t>Naming Compounds</a:t>
            </a:r>
            <a:endParaRPr lang="en-AU" sz="1400" b="1" dirty="0">
              <a:latin typeface="Janda Everyday Casual" panose="02000503000000020004" pitchFamily="2" charset="0"/>
            </a:endParaRPr>
          </a:p>
        </p:txBody>
      </p:sp>
      <p:pic>
        <p:nvPicPr>
          <p:cNvPr id="138" name="MS910219404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547664" y="3284984"/>
            <a:ext cx="244475" cy="244475"/>
          </a:xfrm>
          <a:prstGeom prst="rect">
            <a:avLst/>
          </a:prstGeom>
        </p:spPr>
      </p:pic>
      <p:sp>
        <p:nvSpPr>
          <p:cNvPr id="139" name="Rectangle 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2:00</a:t>
            </a:r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1:59</a:t>
            </a:r>
          </a:p>
        </p:txBody>
      </p:sp>
      <p:sp>
        <p:nvSpPr>
          <p:cNvPr id="141" name="Rectangle 5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1:58</a:t>
            </a:r>
          </a:p>
        </p:txBody>
      </p:sp>
      <p:sp>
        <p:nvSpPr>
          <p:cNvPr id="142" name="Rectangle 6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1:57</a:t>
            </a:r>
          </a:p>
        </p:txBody>
      </p:sp>
      <p:sp>
        <p:nvSpPr>
          <p:cNvPr id="143" name="Rectangle 7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1:56</a:t>
            </a:r>
          </a:p>
        </p:txBody>
      </p:sp>
      <p:sp>
        <p:nvSpPr>
          <p:cNvPr id="144" name="Rectangle 8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1:55</a:t>
            </a:r>
          </a:p>
        </p:txBody>
      </p:sp>
      <p:sp>
        <p:nvSpPr>
          <p:cNvPr id="145" name="Rectangle 9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1:54</a:t>
            </a:r>
          </a:p>
        </p:txBody>
      </p:sp>
      <p:sp>
        <p:nvSpPr>
          <p:cNvPr id="146" name="Rectangle 10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1:53</a:t>
            </a:r>
          </a:p>
        </p:txBody>
      </p:sp>
      <p:sp>
        <p:nvSpPr>
          <p:cNvPr id="147" name="Rectangle 11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1:52</a:t>
            </a:r>
          </a:p>
        </p:txBody>
      </p:sp>
      <p:sp>
        <p:nvSpPr>
          <p:cNvPr id="148" name="Rectangle 12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1:51</a:t>
            </a:r>
          </a:p>
        </p:txBody>
      </p:sp>
      <p:sp>
        <p:nvSpPr>
          <p:cNvPr id="149" name="Rectangle 1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1:50</a:t>
            </a:r>
          </a:p>
        </p:txBody>
      </p:sp>
      <p:sp>
        <p:nvSpPr>
          <p:cNvPr id="150" name="Rectangle 14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1:49</a:t>
            </a:r>
          </a:p>
        </p:txBody>
      </p:sp>
      <p:sp>
        <p:nvSpPr>
          <p:cNvPr id="151" name="Rectangle 15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1:48</a:t>
            </a:r>
          </a:p>
        </p:txBody>
      </p:sp>
      <p:sp>
        <p:nvSpPr>
          <p:cNvPr id="152" name="Rectangle 16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1:47</a:t>
            </a:r>
          </a:p>
        </p:txBody>
      </p:sp>
      <p:sp>
        <p:nvSpPr>
          <p:cNvPr id="153" name="Rectangle 17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1:46</a:t>
            </a:r>
          </a:p>
        </p:txBody>
      </p:sp>
      <p:sp>
        <p:nvSpPr>
          <p:cNvPr id="154" name="Rectangle 18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1:45</a:t>
            </a:r>
          </a:p>
        </p:txBody>
      </p:sp>
      <p:sp>
        <p:nvSpPr>
          <p:cNvPr id="155" name="Rectangle 19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1:44</a:t>
            </a:r>
          </a:p>
        </p:txBody>
      </p:sp>
      <p:sp>
        <p:nvSpPr>
          <p:cNvPr id="156" name="Rectangle 20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1:43</a:t>
            </a:r>
          </a:p>
        </p:txBody>
      </p:sp>
      <p:sp>
        <p:nvSpPr>
          <p:cNvPr id="157" name="Rectangle 21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1:42</a:t>
            </a:r>
          </a:p>
        </p:txBody>
      </p:sp>
      <p:sp>
        <p:nvSpPr>
          <p:cNvPr id="158" name="Rectangle 22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1:41</a:t>
            </a:r>
          </a:p>
        </p:txBody>
      </p:sp>
      <p:sp>
        <p:nvSpPr>
          <p:cNvPr id="159" name="Rectangle 2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1:40</a:t>
            </a:r>
          </a:p>
        </p:txBody>
      </p:sp>
      <p:sp>
        <p:nvSpPr>
          <p:cNvPr id="160" name="Rectangle 24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1:39</a:t>
            </a:r>
          </a:p>
        </p:txBody>
      </p:sp>
      <p:sp>
        <p:nvSpPr>
          <p:cNvPr id="161" name="Rectangle 25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1:38</a:t>
            </a:r>
          </a:p>
        </p:txBody>
      </p:sp>
      <p:sp>
        <p:nvSpPr>
          <p:cNvPr id="162" name="Rectangle 26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1:37</a:t>
            </a:r>
          </a:p>
        </p:txBody>
      </p:sp>
      <p:sp>
        <p:nvSpPr>
          <p:cNvPr id="163" name="Rectangle 27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1:36</a:t>
            </a:r>
          </a:p>
        </p:txBody>
      </p:sp>
      <p:sp>
        <p:nvSpPr>
          <p:cNvPr id="164" name="Rectangle 28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1:35</a:t>
            </a:r>
          </a:p>
        </p:txBody>
      </p:sp>
      <p:sp>
        <p:nvSpPr>
          <p:cNvPr id="165" name="Rectangle 29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1:34</a:t>
            </a:r>
          </a:p>
        </p:txBody>
      </p:sp>
      <p:sp>
        <p:nvSpPr>
          <p:cNvPr id="166" name="Rectangle 30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1:33</a:t>
            </a:r>
          </a:p>
        </p:txBody>
      </p:sp>
      <p:sp>
        <p:nvSpPr>
          <p:cNvPr id="167" name="Rectangle 31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1:32</a:t>
            </a:r>
          </a:p>
        </p:txBody>
      </p:sp>
      <p:sp>
        <p:nvSpPr>
          <p:cNvPr id="168" name="Rectangle 32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1:31</a:t>
            </a:r>
          </a:p>
        </p:txBody>
      </p:sp>
      <p:sp>
        <p:nvSpPr>
          <p:cNvPr id="169" name="Rectangle 3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1:30</a:t>
            </a:r>
          </a:p>
        </p:txBody>
      </p:sp>
      <p:sp>
        <p:nvSpPr>
          <p:cNvPr id="170" name="Rectangle 34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1:29</a:t>
            </a:r>
          </a:p>
        </p:txBody>
      </p:sp>
      <p:sp>
        <p:nvSpPr>
          <p:cNvPr id="171" name="Rectangle 35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1:28</a:t>
            </a:r>
          </a:p>
        </p:txBody>
      </p:sp>
      <p:sp>
        <p:nvSpPr>
          <p:cNvPr id="172" name="Rectangle 36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1:27</a:t>
            </a:r>
          </a:p>
        </p:txBody>
      </p:sp>
      <p:sp>
        <p:nvSpPr>
          <p:cNvPr id="173" name="Rectangle 37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1:26</a:t>
            </a:r>
          </a:p>
        </p:txBody>
      </p:sp>
      <p:sp>
        <p:nvSpPr>
          <p:cNvPr id="174" name="Rectangle 38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1:25</a:t>
            </a:r>
          </a:p>
        </p:txBody>
      </p:sp>
      <p:sp>
        <p:nvSpPr>
          <p:cNvPr id="175" name="Rectangle 39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1:24</a:t>
            </a:r>
          </a:p>
        </p:txBody>
      </p:sp>
      <p:sp>
        <p:nvSpPr>
          <p:cNvPr id="176" name="Rectangle 40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1:23</a:t>
            </a:r>
          </a:p>
        </p:txBody>
      </p:sp>
      <p:sp>
        <p:nvSpPr>
          <p:cNvPr id="177" name="Rectangle 41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1:22</a:t>
            </a:r>
          </a:p>
        </p:txBody>
      </p:sp>
      <p:sp>
        <p:nvSpPr>
          <p:cNvPr id="178" name="Rectangle 42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1:21</a:t>
            </a:r>
          </a:p>
        </p:txBody>
      </p:sp>
      <p:sp>
        <p:nvSpPr>
          <p:cNvPr id="179" name="Rectangle 4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1:20</a:t>
            </a:r>
          </a:p>
        </p:txBody>
      </p:sp>
      <p:sp>
        <p:nvSpPr>
          <p:cNvPr id="180" name="Rectangle 44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1:19</a:t>
            </a:r>
          </a:p>
        </p:txBody>
      </p:sp>
      <p:sp>
        <p:nvSpPr>
          <p:cNvPr id="181" name="Rectangle 45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1:18</a:t>
            </a:r>
          </a:p>
        </p:txBody>
      </p:sp>
      <p:sp>
        <p:nvSpPr>
          <p:cNvPr id="182" name="Rectangle 46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1:17</a:t>
            </a:r>
          </a:p>
        </p:txBody>
      </p:sp>
      <p:sp>
        <p:nvSpPr>
          <p:cNvPr id="183" name="Rectangle 47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1:16</a:t>
            </a:r>
          </a:p>
        </p:txBody>
      </p:sp>
      <p:sp>
        <p:nvSpPr>
          <p:cNvPr id="184" name="Rectangle 48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1:15</a:t>
            </a:r>
          </a:p>
        </p:txBody>
      </p:sp>
      <p:sp>
        <p:nvSpPr>
          <p:cNvPr id="185" name="Rectangle 49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1:14</a:t>
            </a:r>
          </a:p>
        </p:txBody>
      </p:sp>
      <p:sp>
        <p:nvSpPr>
          <p:cNvPr id="186" name="Rectangle 50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1:13</a:t>
            </a:r>
          </a:p>
        </p:txBody>
      </p:sp>
      <p:sp>
        <p:nvSpPr>
          <p:cNvPr id="187" name="Rectangle 51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1:12</a:t>
            </a:r>
          </a:p>
        </p:txBody>
      </p:sp>
      <p:sp>
        <p:nvSpPr>
          <p:cNvPr id="188" name="Rectangle 52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1:11</a:t>
            </a:r>
          </a:p>
        </p:txBody>
      </p:sp>
      <p:sp>
        <p:nvSpPr>
          <p:cNvPr id="189" name="Rectangle 5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1:10</a:t>
            </a:r>
          </a:p>
        </p:txBody>
      </p:sp>
      <p:sp>
        <p:nvSpPr>
          <p:cNvPr id="190" name="Rectangle 54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1:09</a:t>
            </a:r>
          </a:p>
        </p:txBody>
      </p:sp>
      <p:sp>
        <p:nvSpPr>
          <p:cNvPr id="191" name="Rectangle 55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1:08</a:t>
            </a:r>
          </a:p>
        </p:txBody>
      </p:sp>
      <p:sp>
        <p:nvSpPr>
          <p:cNvPr id="192" name="Rectangle 56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1:07</a:t>
            </a:r>
          </a:p>
        </p:txBody>
      </p:sp>
      <p:sp>
        <p:nvSpPr>
          <p:cNvPr id="193" name="Rectangle 57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1:06</a:t>
            </a:r>
          </a:p>
        </p:txBody>
      </p:sp>
      <p:sp>
        <p:nvSpPr>
          <p:cNvPr id="194" name="Rectangle 58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1:05</a:t>
            </a:r>
          </a:p>
        </p:txBody>
      </p:sp>
      <p:sp>
        <p:nvSpPr>
          <p:cNvPr id="195" name="Rectangle 59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1:04</a:t>
            </a:r>
          </a:p>
        </p:txBody>
      </p:sp>
      <p:sp>
        <p:nvSpPr>
          <p:cNvPr id="196" name="Rectangle 60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1:03</a:t>
            </a:r>
          </a:p>
        </p:txBody>
      </p:sp>
      <p:sp>
        <p:nvSpPr>
          <p:cNvPr id="197" name="Rectangle 61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1:02</a:t>
            </a:r>
          </a:p>
        </p:txBody>
      </p:sp>
      <p:sp>
        <p:nvSpPr>
          <p:cNvPr id="198" name="Rectangle 62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1:01</a:t>
            </a:r>
          </a:p>
        </p:txBody>
      </p:sp>
      <p:sp>
        <p:nvSpPr>
          <p:cNvPr id="199" name="Rectangle 63"/>
          <p:cNvSpPr>
            <a:spLocks noChangeArrowheads="1"/>
          </p:cNvSpPr>
          <p:nvPr/>
        </p:nvSpPr>
        <p:spPr bwMode="auto">
          <a:xfrm>
            <a:off x="503634" y="2906713"/>
            <a:ext cx="2376487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1:00</a:t>
            </a:r>
          </a:p>
        </p:txBody>
      </p:sp>
      <p:sp>
        <p:nvSpPr>
          <p:cNvPr id="200" name="Rectangle 64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0:59</a:t>
            </a:r>
          </a:p>
        </p:txBody>
      </p:sp>
      <p:sp>
        <p:nvSpPr>
          <p:cNvPr id="201" name="Rectangle 65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0:58</a:t>
            </a:r>
          </a:p>
        </p:txBody>
      </p:sp>
      <p:sp>
        <p:nvSpPr>
          <p:cNvPr id="202" name="Rectangle 66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0:57</a:t>
            </a:r>
          </a:p>
        </p:txBody>
      </p:sp>
      <p:sp>
        <p:nvSpPr>
          <p:cNvPr id="203" name="Rectangle 67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0:56</a:t>
            </a:r>
          </a:p>
        </p:txBody>
      </p:sp>
      <p:sp>
        <p:nvSpPr>
          <p:cNvPr id="204" name="Rectangle 68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0:55</a:t>
            </a:r>
          </a:p>
        </p:txBody>
      </p:sp>
      <p:sp>
        <p:nvSpPr>
          <p:cNvPr id="205" name="Rectangle 69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0:54</a:t>
            </a:r>
          </a:p>
        </p:txBody>
      </p:sp>
      <p:sp>
        <p:nvSpPr>
          <p:cNvPr id="206" name="Rectangle 70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0:53</a:t>
            </a:r>
          </a:p>
        </p:txBody>
      </p:sp>
      <p:sp>
        <p:nvSpPr>
          <p:cNvPr id="207" name="Rectangle 71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0:52</a:t>
            </a:r>
          </a:p>
        </p:txBody>
      </p:sp>
      <p:sp>
        <p:nvSpPr>
          <p:cNvPr id="208" name="Rectangle 72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0:51</a:t>
            </a:r>
          </a:p>
        </p:txBody>
      </p:sp>
      <p:sp>
        <p:nvSpPr>
          <p:cNvPr id="209" name="Rectangle 7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0:50</a:t>
            </a:r>
          </a:p>
        </p:txBody>
      </p:sp>
      <p:sp>
        <p:nvSpPr>
          <p:cNvPr id="210" name="Rectangle 74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0:49</a:t>
            </a:r>
          </a:p>
        </p:txBody>
      </p:sp>
      <p:sp>
        <p:nvSpPr>
          <p:cNvPr id="211" name="Rectangle 75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0:48</a:t>
            </a:r>
          </a:p>
        </p:txBody>
      </p:sp>
      <p:sp>
        <p:nvSpPr>
          <p:cNvPr id="212" name="Rectangle 76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0:47</a:t>
            </a:r>
          </a:p>
        </p:txBody>
      </p:sp>
      <p:sp>
        <p:nvSpPr>
          <p:cNvPr id="213" name="Rectangle 77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0:46</a:t>
            </a:r>
          </a:p>
        </p:txBody>
      </p:sp>
      <p:sp>
        <p:nvSpPr>
          <p:cNvPr id="214" name="Rectangle 78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0:45</a:t>
            </a:r>
          </a:p>
        </p:txBody>
      </p:sp>
      <p:sp>
        <p:nvSpPr>
          <p:cNvPr id="215" name="Rectangle 79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0:44</a:t>
            </a: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0:43</a:t>
            </a:r>
          </a:p>
        </p:txBody>
      </p:sp>
      <p:sp>
        <p:nvSpPr>
          <p:cNvPr id="217" name="Rectangle 81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0:42</a:t>
            </a:r>
          </a:p>
        </p:txBody>
      </p:sp>
      <p:sp>
        <p:nvSpPr>
          <p:cNvPr id="218" name="Rectangle 82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0:41</a:t>
            </a:r>
          </a:p>
        </p:txBody>
      </p:sp>
      <p:sp>
        <p:nvSpPr>
          <p:cNvPr id="219" name="Rectangle 8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0:40</a:t>
            </a:r>
          </a:p>
        </p:txBody>
      </p:sp>
      <p:sp>
        <p:nvSpPr>
          <p:cNvPr id="220" name="Rectangle 84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0:39</a:t>
            </a:r>
          </a:p>
        </p:txBody>
      </p:sp>
      <p:sp>
        <p:nvSpPr>
          <p:cNvPr id="221" name="Rectangle 85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0:38</a:t>
            </a:r>
          </a:p>
        </p:txBody>
      </p:sp>
      <p:sp>
        <p:nvSpPr>
          <p:cNvPr id="222" name="Rectangle 86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0:37</a:t>
            </a:r>
          </a:p>
        </p:txBody>
      </p:sp>
      <p:sp>
        <p:nvSpPr>
          <p:cNvPr id="223" name="Rectangle 87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0:36</a:t>
            </a:r>
          </a:p>
        </p:txBody>
      </p:sp>
      <p:sp>
        <p:nvSpPr>
          <p:cNvPr id="224" name="Rectangle 88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0:35</a:t>
            </a:r>
          </a:p>
        </p:txBody>
      </p:sp>
      <p:sp>
        <p:nvSpPr>
          <p:cNvPr id="225" name="Rectangle 89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0:34</a:t>
            </a:r>
          </a:p>
        </p:txBody>
      </p:sp>
      <p:sp>
        <p:nvSpPr>
          <p:cNvPr id="226" name="Rectangle 90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0:33</a:t>
            </a:r>
          </a:p>
        </p:txBody>
      </p:sp>
      <p:sp>
        <p:nvSpPr>
          <p:cNvPr id="227" name="Rectangle 91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0:32</a:t>
            </a:r>
          </a:p>
        </p:txBody>
      </p:sp>
      <p:sp>
        <p:nvSpPr>
          <p:cNvPr id="228" name="Rectangle 92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0:31</a:t>
            </a:r>
          </a:p>
        </p:txBody>
      </p:sp>
      <p:sp>
        <p:nvSpPr>
          <p:cNvPr id="229" name="Rectangle 9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0:30</a:t>
            </a:r>
          </a:p>
        </p:txBody>
      </p:sp>
      <p:sp>
        <p:nvSpPr>
          <p:cNvPr id="230" name="Rectangle 94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0:29</a:t>
            </a:r>
          </a:p>
        </p:txBody>
      </p:sp>
      <p:sp>
        <p:nvSpPr>
          <p:cNvPr id="231" name="Rectangle 95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0:28</a:t>
            </a:r>
          </a:p>
        </p:txBody>
      </p:sp>
      <p:sp>
        <p:nvSpPr>
          <p:cNvPr id="232" name="Rectangle 96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0:27</a:t>
            </a:r>
          </a:p>
        </p:txBody>
      </p:sp>
      <p:sp>
        <p:nvSpPr>
          <p:cNvPr id="233" name="Rectangle 97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0:26</a:t>
            </a:r>
          </a:p>
        </p:txBody>
      </p:sp>
      <p:sp>
        <p:nvSpPr>
          <p:cNvPr id="234" name="Rectangle 98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0:25</a:t>
            </a:r>
          </a:p>
        </p:txBody>
      </p:sp>
      <p:sp>
        <p:nvSpPr>
          <p:cNvPr id="235" name="Rectangle 99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0:24</a:t>
            </a:r>
          </a:p>
        </p:txBody>
      </p:sp>
      <p:sp>
        <p:nvSpPr>
          <p:cNvPr id="236" name="Rectangle 100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0:23</a:t>
            </a:r>
          </a:p>
        </p:txBody>
      </p:sp>
      <p:sp>
        <p:nvSpPr>
          <p:cNvPr id="237" name="Rectangle 101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0:22</a:t>
            </a:r>
          </a:p>
        </p:txBody>
      </p:sp>
      <p:sp>
        <p:nvSpPr>
          <p:cNvPr id="238" name="Rectangle 102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0:21</a:t>
            </a:r>
          </a:p>
        </p:txBody>
      </p:sp>
      <p:sp>
        <p:nvSpPr>
          <p:cNvPr id="239" name="Rectangle 10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0:20</a:t>
            </a:r>
          </a:p>
        </p:txBody>
      </p:sp>
      <p:sp>
        <p:nvSpPr>
          <p:cNvPr id="240" name="Rectangle 104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0:19</a:t>
            </a:r>
          </a:p>
        </p:txBody>
      </p:sp>
      <p:sp>
        <p:nvSpPr>
          <p:cNvPr id="241" name="Rectangle 105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0:18</a:t>
            </a:r>
          </a:p>
        </p:txBody>
      </p:sp>
      <p:sp>
        <p:nvSpPr>
          <p:cNvPr id="242" name="Rectangle 106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0:17</a:t>
            </a:r>
          </a:p>
        </p:txBody>
      </p:sp>
      <p:sp>
        <p:nvSpPr>
          <p:cNvPr id="243" name="Rectangle 107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0:16</a:t>
            </a:r>
          </a:p>
        </p:txBody>
      </p:sp>
      <p:sp>
        <p:nvSpPr>
          <p:cNvPr id="244" name="Rectangle 108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0:15</a:t>
            </a:r>
          </a:p>
        </p:txBody>
      </p:sp>
      <p:sp>
        <p:nvSpPr>
          <p:cNvPr id="245" name="Rectangle 109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0:14</a:t>
            </a:r>
          </a:p>
        </p:txBody>
      </p:sp>
      <p:sp>
        <p:nvSpPr>
          <p:cNvPr id="246" name="Rectangle 110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0:13</a:t>
            </a:r>
          </a:p>
        </p:txBody>
      </p:sp>
      <p:sp>
        <p:nvSpPr>
          <p:cNvPr id="247" name="Rectangle 111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0:12</a:t>
            </a:r>
          </a:p>
        </p:txBody>
      </p:sp>
      <p:sp>
        <p:nvSpPr>
          <p:cNvPr id="248" name="Rectangle 112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0:11</a:t>
            </a:r>
          </a:p>
        </p:txBody>
      </p:sp>
      <p:sp>
        <p:nvSpPr>
          <p:cNvPr id="249" name="Rectangle 11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0:10</a:t>
            </a:r>
          </a:p>
        </p:txBody>
      </p:sp>
      <p:sp>
        <p:nvSpPr>
          <p:cNvPr id="250" name="Rectangle 114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0:09</a:t>
            </a:r>
          </a:p>
        </p:txBody>
      </p:sp>
      <p:sp>
        <p:nvSpPr>
          <p:cNvPr id="251" name="Rectangle 115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0:08</a:t>
            </a:r>
          </a:p>
        </p:txBody>
      </p:sp>
      <p:sp>
        <p:nvSpPr>
          <p:cNvPr id="252" name="Rectangle 116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0:07</a:t>
            </a:r>
          </a:p>
        </p:txBody>
      </p:sp>
      <p:sp>
        <p:nvSpPr>
          <p:cNvPr id="253" name="Rectangle 117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0:06</a:t>
            </a:r>
          </a:p>
        </p:txBody>
      </p:sp>
      <p:sp>
        <p:nvSpPr>
          <p:cNvPr id="254" name="Rectangle 118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0:05</a:t>
            </a:r>
          </a:p>
        </p:txBody>
      </p:sp>
      <p:sp>
        <p:nvSpPr>
          <p:cNvPr id="255" name="Rectangle 119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0:04</a:t>
            </a:r>
          </a:p>
        </p:txBody>
      </p:sp>
      <p:sp>
        <p:nvSpPr>
          <p:cNvPr id="256" name="Rectangle 120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0:03</a:t>
            </a:r>
          </a:p>
        </p:txBody>
      </p:sp>
      <p:sp>
        <p:nvSpPr>
          <p:cNvPr id="257" name="Rectangle 121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0:02</a:t>
            </a:r>
          </a:p>
        </p:txBody>
      </p:sp>
      <p:sp>
        <p:nvSpPr>
          <p:cNvPr id="258" name="Rectangle 122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/>
              <a:t>0:01</a:t>
            </a:r>
          </a:p>
        </p:txBody>
      </p:sp>
      <p:sp>
        <p:nvSpPr>
          <p:cNvPr id="259" name="Rectangle 12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 dirty="0"/>
              <a:t>End</a:t>
            </a:r>
          </a:p>
        </p:txBody>
      </p:sp>
      <p:sp>
        <p:nvSpPr>
          <p:cNvPr id="260" name="Rectangle 123"/>
          <p:cNvSpPr>
            <a:spLocks noChangeArrowheads="1"/>
          </p:cNvSpPr>
          <p:nvPr/>
        </p:nvSpPr>
        <p:spPr bwMode="auto">
          <a:xfrm>
            <a:off x="503634" y="2906713"/>
            <a:ext cx="2376488" cy="1044575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6600" dirty="0" smtClean="0"/>
              <a:t>2:00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41117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9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20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3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5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6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49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2000"/>
                            </p:stCondLst>
                            <p:childTnLst>
                              <p:par>
                                <p:cTn id="1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3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4000"/>
                            </p:stCondLst>
                            <p:childTnLst>
                              <p:par>
                                <p:cTn id="1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5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600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60000"/>
                            </p:stCondLst>
                            <p:childTnLst>
                              <p:par>
                                <p:cTn id="2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62000"/>
                            </p:stCondLst>
                            <p:childTnLst>
                              <p:par>
                                <p:cTn id="2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63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4000"/>
                            </p:stCondLst>
                            <p:childTnLst>
                              <p:par>
                                <p:cTn id="2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65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66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67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68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69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70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71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72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73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7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75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76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77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78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790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8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81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82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83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84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85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86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87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88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89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90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91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92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93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9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95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96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97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98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9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100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1010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102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103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05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106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107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108000"/>
                            </p:stCondLst>
                            <p:childTnLst>
                              <p:par>
                                <p:cTn id="3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110000"/>
                            </p:stCondLst>
                            <p:childTnLst>
                              <p:par>
                                <p:cTn id="3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112000"/>
                            </p:stCondLst>
                            <p:childTnLst>
                              <p:par>
                                <p:cTn id="3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113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114000"/>
                            </p:stCondLst>
                            <p:childTnLst>
                              <p:par>
                                <p:cTn id="3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116000"/>
                            </p:stCondLst>
                            <p:childTnLst>
                              <p:par>
                                <p:cTn id="3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11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3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119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9" dur="9428" fill="hold"/>
                                        <p:tgtEl>
                                          <p:spTgt spid="1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"/>
                  </p:tgtEl>
                </p:cond>
              </p:nextCondLst>
            </p:seq>
            <p:audio>
              <p:cMediaNode showWhenStopped="0">
                <p:cTn id="39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"/>
                </p:tgtEl>
              </p:cMediaNode>
            </p:audio>
          </p:childTnLst>
        </p:cTn>
      </p:par>
    </p:tnLst>
    <p:bldLst>
      <p:bldP spid="12" grpId="0"/>
      <p:bldP spid="15" grpId="0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905632"/>
              </p:ext>
            </p:extLst>
          </p:nvPr>
        </p:nvGraphicFramePr>
        <p:xfrm>
          <a:off x="9387041" y="303134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part of the compound</a:t>
                      </a:r>
                      <a:r>
                        <a:rPr lang="en-AU" baseline="0" dirty="0" smtClean="0"/>
                        <a:t> is written first</a:t>
                      </a:r>
                      <a:r>
                        <a:rPr lang="en-AU" dirty="0" smtClean="0"/>
                        <a:t>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304048"/>
              </p:ext>
            </p:extLst>
          </p:nvPr>
        </p:nvGraphicFramePr>
        <p:xfrm>
          <a:off x="9387041" y="180826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is the metal in the chemical formula?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100142"/>
              </p:ext>
            </p:extLst>
          </p:nvPr>
        </p:nvGraphicFramePr>
        <p:xfrm>
          <a:off x="9387041" y="4269875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4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is the name of the non-metal</a:t>
                      </a:r>
                      <a:r>
                        <a:rPr lang="en-AU" baseline="0" dirty="0" smtClean="0"/>
                        <a:t> changed?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0029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Al</a:t>
            </a:r>
            <a:r>
              <a:rPr lang="en-AU" sz="2400" baseline="-25000" dirty="0" smtClean="0"/>
              <a:t>2</a:t>
            </a:r>
            <a:r>
              <a:rPr lang="en-AU" sz="2400" dirty="0" smtClean="0"/>
              <a:t>S</a:t>
            </a:r>
            <a:r>
              <a:rPr lang="en-AU" sz="2400" baseline="-25000" dirty="0" smtClean="0"/>
              <a:t>3</a:t>
            </a:r>
            <a:endParaRPr lang="en-AU" sz="2400" dirty="0" smtClean="0"/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name of the metal first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Aluminium</a:t>
            </a:r>
            <a:endParaRPr lang="en-AU" sz="2400" dirty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name of the non-metal second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Aluminium </a:t>
            </a:r>
            <a:r>
              <a:rPr lang="en-AU" sz="2400" dirty="0" err="1" smtClean="0">
                <a:solidFill>
                  <a:srgbClr val="7030A0"/>
                </a:solidFill>
              </a:rPr>
              <a:t>sulfur</a:t>
            </a:r>
            <a:endParaRPr lang="en-AU" sz="2400" dirty="0" smtClean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non-metal to -ide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  <a:endParaRPr lang="en-AU" sz="2400" dirty="0">
              <a:solidFill>
                <a:srgbClr val="7030A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151685"/>
              </p:ext>
            </p:extLst>
          </p:nvPr>
        </p:nvGraphicFramePr>
        <p:xfrm>
          <a:off x="7395815" y="5503700"/>
          <a:ext cx="459719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9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Hint:</a:t>
                      </a:r>
                      <a:endParaRPr lang="en-A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b="0" dirty="0" smtClean="0"/>
                        <a:t>The numbers in an ionic compound formula are NOT written in the name.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7062" y="1447783"/>
            <a:ext cx="5873781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 smtClean="0"/>
              <a:t>Naming Ionic Compounds </a:t>
            </a:r>
            <a:r>
              <a:rPr lang="en-AU" b="1" i="1" dirty="0" smtClean="0"/>
              <a:t>[metal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the name of the metal </a:t>
            </a:r>
            <a:r>
              <a:rPr lang="en-AU" b="1" dirty="0" smtClean="0"/>
              <a:t>first</a:t>
            </a:r>
            <a:endParaRPr lang="en-AU" dirty="0" smtClean="0"/>
          </a:p>
          <a:p>
            <a:pPr lvl="1" indent="-457200">
              <a:buAutoNum type="arabicPeriod"/>
            </a:pPr>
            <a:r>
              <a:rPr lang="en-AU" dirty="0" smtClean="0"/>
              <a:t>Write the name of the non-metal </a:t>
            </a:r>
            <a:r>
              <a:rPr lang="en-AU" b="1" dirty="0" smtClean="0"/>
              <a:t>second</a:t>
            </a:r>
            <a:r>
              <a:rPr lang="en-AU" dirty="0" smtClean="0"/>
              <a:t> and change the ending to </a:t>
            </a:r>
            <a:r>
              <a:rPr lang="en-AU" b="1" dirty="0" smtClean="0"/>
              <a:t>–ide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84695"/>
              </p:ext>
            </p:extLst>
          </p:nvPr>
        </p:nvGraphicFramePr>
        <p:xfrm>
          <a:off x="9387041" y="3039068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the non-metal in the chemical formula?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1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905632"/>
              </p:ext>
            </p:extLst>
          </p:nvPr>
        </p:nvGraphicFramePr>
        <p:xfrm>
          <a:off x="9387041" y="303134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part of the compound</a:t>
                      </a:r>
                      <a:r>
                        <a:rPr lang="en-AU" baseline="0" dirty="0" smtClean="0"/>
                        <a:t> is written first</a:t>
                      </a:r>
                      <a:r>
                        <a:rPr lang="en-AU" dirty="0" smtClean="0"/>
                        <a:t>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304048"/>
              </p:ext>
            </p:extLst>
          </p:nvPr>
        </p:nvGraphicFramePr>
        <p:xfrm>
          <a:off x="9387041" y="180826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is the metal in the chemical formula?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100142"/>
              </p:ext>
            </p:extLst>
          </p:nvPr>
        </p:nvGraphicFramePr>
        <p:xfrm>
          <a:off x="9387041" y="4269875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4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is the name of the non-metal</a:t>
                      </a:r>
                      <a:r>
                        <a:rPr lang="en-AU" baseline="0" dirty="0" smtClean="0"/>
                        <a:t> changed?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0029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CaCl</a:t>
            </a:r>
            <a:r>
              <a:rPr lang="en-AU" sz="2400" baseline="-25000" dirty="0" smtClean="0"/>
              <a:t>2</a:t>
            </a:r>
            <a:endParaRPr lang="en-AU" sz="2400" dirty="0" smtClean="0"/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name of the metal first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  <a:endParaRPr lang="en-AU" sz="2400" dirty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name of the non-metal second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non-metal to -ide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  <a:endParaRPr lang="en-AU" sz="2400" dirty="0">
              <a:solidFill>
                <a:srgbClr val="7030A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151685"/>
              </p:ext>
            </p:extLst>
          </p:nvPr>
        </p:nvGraphicFramePr>
        <p:xfrm>
          <a:off x="7395815" y="5503700"/>
          <a:ext cx="459719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9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Hint:</a:t>
                      </a:r>
                      <a:endParaRPr lang="en-A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b="0" dirty="0" smtClean="0"/>
                        <a:t>The numbers in an ionic compound formula are NOT written in the name.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7062" y="1447783"/>
            <a:ext cx="5873781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 smtClean="0"/>
              <a:t>Naming Ionic Compounds </a:t>
            </a:r>
            <a:r>
              <a:rPr lang="en-AU" b="1" i="1" dirty="0" smtClean="0"/>
              <a:t>[metal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the name of the metal </a:t>
            </a:r>
            <a:r>
              <a:rPr lang="en-AU" b="1" dirty="0" smtClean="0"/>
              <a:t>first</a:t>
            </a:r>
            <a:endParaRPr lang="en-AU" dirty="0" smtClean="0"/>
          </a:p>
          <a:p>
            <a:pPr lvl="1" indent="-457200">
              <a:buAutoNum type="arabicPeriod"/>
            </a:pPr>
            <a:r>
              <a:rPr lang="en-AU" dirty="0" smtClean="0"/>
              <a:t>Write the name of the non-metal </a:t>
            </a:r>
            <a:r>
              <a:rPr lang="en-AU" b="1" dirty="0" smtClean="0"/>
              <a:t>second</a:t>
            </a:r>
            <a:r>
              <a:rPr lang="en-AU" dirty="0" smtClean="0"/>
              <a:t> and change the ending to </a:t>
            </a:r>
            <a:r>
              <a:rPr lang="en-AU" b="1" dirty="0" smtClean="0"/>
              <a:t>–ide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84695"/>
              </p:ext>
            </p:extLst>
          </p:nvPr>
        </p:nvGraphicFramePr>
        <p:xfrm>
          <a:off x="9387041" y="3039068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the non-metal in the chemical formula?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80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13117"/>
              </p:ext>
            </p:extLst>
          </p:nvPr>
        </p:nvGraphicFramePr>
        <p:xfrm>
          <a:off x="9387041" y="303134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</a:t>
                      </a:r>
                      <a:r>
                        <a:rPr lang="en-AU" baseline="0" dirty="0" smtClean="0"/>
                        <a:t> what order are the elements written?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641" y="809053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There are some rules for naming chemical compounds.</a:t>
            </a:r>
            <a:endParaRPr lang="en-AU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32628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484327"/>
              </p:ext>
            </p:extLst>
          </p:nvPr>
        </p:nvGraphicFramePr>
        <p:xfrm>
          <a:off x="9387041" y="1550558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Where is the prefix</a:t>
                      </a:r>
                      <a:r>
                        <a:rPr lang="en-AU" baseline="0" dirty="0" smtClean="0"/>
                        <a:t> put and what does it show?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402204"/>
              </p:ext>
            </p:extLst>
          </p:nvPr>
        </p:nvGraphicFramePr>
        <p:xfrm>
          <a:off x="9387041" y="2797982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do you do to the ending of the last element name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2641" y="1550558"/>
            <a:ext cx="917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b="1" dirty="0" smtClean="0"/>
              <a:t>Naming </a:t>
            </a:r>
            <a:r>
              <a:rPr lang="en-AU" sz="2400" b="1" dirty="0"/>
              <a:t>C</a:t>
            </a:r>
            <a:r>
              <a:rPr lang="en-AU" sz="2400" b="1" dirty="0" smtClean="0"/>
              <a:t>ovalent Compounds </a:t>
            </a:r>
            <a:r>
              <a:rPr lang="en-AU" sz="2400" b="1" i="1" dirty="0" smtClean="0"/>
              <a:t>[non-metal – non-metal]</a:t>
            </a:r>
          </a:p>
          <a:p>
            <a:pPr marL="0" lvl="1"/>
            <a:endParaRPr lang="en-AU" sz="2400" b="1" i="1" dirty="0"/>
          </a:p>
          <a:p>
            <a:pPr lvl="1" indent="-457200">
              <a:buAutoNum type="arabicPeriod"/>
            </a:pPr>
            <a:r>
              <a:rPr lang="en-AU" sz="2400" dirty="0" smtClean="0"/>
              <a:t>Write the elements in the </a:t>
            </a:r>
            <a:r>
              <a:rPr lang="en-AU" sz="2400" b="1" dirty="0" smtClean="0"/>
              <a:t>order they appear </a:t>
            </a:r>
            <a:r>
              <a:rPr lang="en-AU" sz="2400" dirty="0" smtClean="0"/>
              <a:t>in the formula</a:t>
            </a:r>
          </a:p>
          <a:p>
            <a:pPr lvl="1" indent="-457200">
              <a:buAutoNum type="arabicPeriod"/>
            </a:pPr>
            <a:r>
              <a:rPr lang="en-AU" sz="2400" dirty="0" smtClean="0"/>
              <a:t>A </a:t>
            </a:r>
            <a:r>
              <a:rPr lang="en-AU" sz="2400" b="1" dirty="0" smtClean="0"/>
              <a:t>prefix</a:t>
            </a:r>
            <a:r>
              <a:rPr lang="en-AU" sz="2400" dirty="0" smtClean="0"/>
              <a:t> is put in front of each element to show how many there are</a:t>
            </a:r>
          </a:p>
          <a:p>
            <a:pPr lvl="1" indent="-457200">
              <a:buAutoNum type="arabicPeriod"/>
            </a:pPr>
            <a:r>
              <a:rPr lang="en-AU" sz="2400" dirty="0" smtClean="0"/>
              <a:t>The ending of the </a:t>
            </a:r>
            <a:r>
              <a:rPr lang="en-AU" sz="2400" b="1" dirty="0" smtClean="0"/>
              <a:t>last</a:t>
            </a:r>
            <a:r>
              <a:rPr lang="en-AU" sz="2400" dirty="0" smtClean="0"/>
              <a:t> element is changed to </a:t>
            </a:r>
            <a:r>
              <a:rPr lang="en-AU" sz="2400" b="1" dirty="0" smtClean="0"/>
              <a:t>–ide</a:t>
            </a:r>
          </a:p>
          <a:p>
            <a:pPr lvl="1" indent="-457200">
              <a:buAutoNum type="arabicPeriod"/>
            </a:pPr>
            <a:r>
              <a:rPr lang="en-AU" sz="2400" dirty="0" smtClean="0"/>
              <a:t>If there is only </a:t>
            </a:r>
            <a:r>
              <a:rPr lang="en-AU" sz="2400" b="1" dirty="0" smtClean="0"/>
              <a:t>one</a:t>
            </a:r>
            <a:r>
              <a:rPr lang="en-AU" sz="2400" dirty="0" smtClean="0"/>
              <a:t> atom of the </a:t>
            </a:r>
            <a:r>
              <a:rPr lang="en-AU" sz="2400" b="1" dirty="0" smtClean="0"/>
              <a:t>first</a:t>
            </a:r>
            <a:r>
              <a:rPr lang="en-AU" sz="2400" dirty="0" smtClean="0"/>
              <a:t> element, </a:t>
            </a:r>
            <a:r>
              <a:rPr lang="en-AU" sz="2400" b="1" dirty="0" smtClean="0"/>
              <a:t>no prefix </a:t>
            </a:r>
            <a:r>
              <a:rPr lang="en-AU" sz="2400" dirty="0" smtClean="0"/>
              <a:t>is needed</a:t>
            </a:r>
          </a:p>
          <a:p>
            <a:pPr lvl="1" indent="-457200">
              <a:buAutoNum type="arabicPeriod"/>
            </a:pPr>
            <a:endParaRPr lang="en-AU" sz="2400" b="1" dirty="0"/>
          </a:p>
          <a:p>
            <a:pPr marL="0" lvl="1"/>
            <a:r>
              <a:rPr lang="en-AU" sz="2400" b="1" dirty="0" smtClean="0"/>
              <a:t>i.e. one		=	mono</a:t>
            </a:r>
            <a:endParaRPr lang="en-AU" sz="2400" b="1" u="sng" dirty="0" smtClean="0"/>
          </a:p>
          <a:p>
            <a:pPr marL="0" lvl="1"/>
            <a:r>
              <a:rPr lang="en-AU" sz="2400" b="1" dirty="0" smtClean="0"/>
              <a:t>       two		=	di</a:t>
            </a:r>
            <a:endParaRPr lang="en-AU" sz="2400" b="1" i="1" u="sng" dirty="0" smtClean="0"/>
          </a:p>
          <a:p>
            <a:pPr marL="0" lvl="1"/>
            <a:r>
              <a:rPr lang="en-AU" sz="2400" b="1" i="1" dirty="0"/>
              <a:t> </a:t>
            </a:r>
            <a:r>
              <a:rPr lang="en-AU" sz="2400" b="1" i="1" dirty="0" smtClean="0"/>
              <a:t>      </a:t>
            </a:r>
            <a:r>
              <a:rPr lang="en-AU" sz="2400" b="1" dirty="0" smtClean="0"/>
              <a:t>three		=	tri</a:t>
            </a:r>
          </a:p>
          <a:p>
            <a:pPr marL="0" lvl="1"/>
            <a:r>
              <a:rPr lang="en-AU" sz="2400" b="1" dirty="0"/>
              <a:t> </a:t>
            </a:r>
            <a:r>
              <a:rPr lang="en-AU" sz="2400" b="1" dirty="0" smtClean="0"/>
              <a:t>      four		=	tetra</a:t>
            </a:r>
          </a:p>
          <a:p>
            <a:pPr marL="0" lvl="1"/>
            <a:r>
              <a:rPr lang="en-AU" sz="2400" b="1" dirty="0" smtClean="0"/>
              <a:t>      </a:t>
            </a:r>
            <a:endParaRPr lang="en-AU" sz="24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712573"/>
              </p:ext>
            </p:extLst>
          </p:nvPr>
        </p:nvGraphicFramePr>
        <p:xfrm>
          <a:off x="7395815" y="5395444"/>
          <a:ext cx="459719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9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Reminder: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b="0" dirty="0" smtClean="0"/>
                        <a:t>Each new atom begins with a CAPITAL</a:t>
                      </a:r>
                      <a:r>
                        <a:rPr lang="en-AU" sz="2000" b="0" baseline="0" dirty="0" smtClean="0"/>
                        <a:t> letter.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620407"/>
              </p:ext>
            </p:extLst>
          </p:nvPr>
        </p:nvGraphicFramePr>
        <p:xfrm>
          <a:off x="9387041" y="4300396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4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Where</a:t>
                      </a:r>
                      <a:r>
                        <a:rPr lang="en-AU" baseline="0" dirty="0" smtClean="0"/>
                        <a:t> have you seen one of these prefixes before?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87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56058"/>
              </p:ext>
            </p:extLst>
          </p:nvPr>
        </p:nvGraphicFramePr>
        <p:xfrm>
          <a:off x="9387041" y="303134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</a:t>
                      </a:r>
                      <a:r>
                        <a:rPr lang="en-AU" baseline="0" dirty="0" smtClean="0"/>
                        <a:t> what order are the elements written?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090388"/>
              </p:ext>
            </p:extLst>
          </p:nvPr>
        </p:nvGraphicFramePr>
        <p:xfrm>
          <a:off x="9387041" y="153394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Where is the prefix</a:t>
                      </a:r>
                      <a:r>
                        <a:rPr lang="en-AU" baseline="0" dirty="0" smtClean="0"/>
                        <a:t> put and what does it show?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5146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H</a:t>
            </a:r>
            <a:r>
              <a:rPr lang="en-AU" sz="2400" baseline="-25000" dirty="0" smtClean="0"/>
              <a:t>2</a:t>
            </a:r>
            <a:r>
              <a:rPr lang="en-AU" sz="2400" dirty="0" smtClean="0"/>
              <a:t>O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elements in order 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Hydrogen oxygen</a:t>
            </a:r>
            <a:endParaRPr lang="en-AU" sz="2400" dirty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Add prefixes to show how many atoms of each there are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  <a:r>
              <a:rPr lang="en-AU" sz="2400" b="1" dirty="0" smtClean="0">
                <a:solidFill>
                  <a:srgbClr val="7030A0"/>
                </a:solidFill>
              </a:rPr>
              <a:t>Di</a:t>
            </a:r>
            <a:r>
              <a:rPr lang="en-AU" sz="2400" dirty="0" smtClean="0">
                <a:solidFill>
                  <a:srgbClr val="7030A0"/>
                </a:solidFill>
              </a:rPr>
              <a:t>hydrogen </a:t>
            </a:r>
            <a:r>
              <a:rPr lang="en-AU" sz="2400" b="1" dirty="0" err="1" smtClean="0">
                <a:solidFill>
                  <a:srgbClr val="7030A0"/>
                </a:solidFill>
              </a:rPr>
              <a:t>mono</a:t>
            </a:r>
            <a:r>
              <a:rPr lang="en-AU" sz="2400" dirty="0" err="1" smtClean="0">
                <a:solidFill>
                  <a:srgbClr val="7030A0"/>
                </a:solidFill>
              </a:rPr>
              <a:t>xygen</a:t>
            </a:r>
            <a:endParaRPr lang="en-AU" sz="2400" dirty="0" smtClean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last element to -ide</a:t>
            </a:r>
          </a:p>
          <a:p>
            <a:pPr marL="0" lvl="1"/>
            <a:r>
              <a:rPr lang="en-AU" sz="2400" b="1" dirty="0" smtClean="0">
                <a:solidFill>
                  <a:srgbClr val="7030A0"/>
                </a:solidFill>
              </a:rPr>
              <a:t>	</a:t>
            </a:r>
            <a:r>
              <a:rPr lang="en-AU" sz="2400" dirty="0" smtClean="0">
                <a:solidFill>
                  <a:srgbClr val="7030A0"/>
                </a:solidFill>
              </a:rPr>
              <a:t>Dihydrogen monoxide</a:t>
            </a:r>
            <a:endParaRPr lang="en-AU" sz="2400" dirty="0">
              <a:solidFill>
                <a:srgbClr val="7030A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732766"/>
              </p:ext>
            </p:extLst>
          </p:nvPr>
        </p:nvGraphicFramePr>
        <p:xfrm>
          <a:off x="9681555" y="5003883"/>
          <a:ext cx="231144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114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b="0" dirty="0" smtClean="0"/>
                        <a:t>Hint: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AU" sz="2000" b="0" dirty="0" smtClean="0"/>
                        <a:t>one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mono</a:t>
                      </a:r>
                      <a:endParaRPr lang="en-AU" sz="2000" b="0" u="sng" dirty="0" smtClean="0"/>
                    </a:p>
                    <a:p>
                      <a:pPr marL="0" lvl="1"/>
                      <a:r>
                        <a:rPr lang="en-AU" sz="2000" b="0" dirty="0" smtClean="0"/>
                        <a:t>two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di</a:t>
                      </a:r>
                      <a:endParaRPr lang="en-AU" sz="2000" b="0" i="1" u="sng" dirty="0" smtClean="0"/>
                    </a:p>
                    <a:p>
                      <a:pPr marL="0" lvl="1"/>
                      <a:r>
                        <a:rPr lang="en-AU" sz="2000" b="0" dirty="0" smtClean="0"/>
                        <a:t>three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tri</a:t>
                      </a:r>
                    </a:p>
                    <a:p>
                      <a:pPr marL="0" lvl="1"/>
                      <a:r>
                        <a:rPr lang="en-AU" sz="2000" b="0" dirty="0" smtClean="0"/>
                        <a:t>four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tetra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7062" y="1447783"/>
            <a:ext cx="8672380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/>
              <a:t>Naming Covalent Compounds </a:t>
            </a:r>
            <a:r>
              <a:rPr lang="en-AU" b="1" i="1" dirty="0"/>
              <a:t>[non-metal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</a:t>
            </a:r>
            <a:r>
              <a:rPr lang="en-AU" dirty="0"/>
              <a:t>the elements in the </a:t>
            </a:r>
            <a:r>
              <a:rPr lang="en-AU" b="1" dirty="0"/>
              <a:t>order they appear </a:t>
            </a:r>
            <a:r>
              <a:rPr lang="en-AU" dirty="0"/>
              <a:t>in the formula</a:t>
            </a:r>
          </a:p>
          <a:p>
            <a:pPr lvl="1" indent="-457200">
              <a:buAutoNum type="arabicPeriod"/>
            </a:pPr>
            <a:r>
              <a:rPr lang="en-AU" dirty="0"/>
              <a:t>A </a:t>
            </a:r>
            <a:r>
              <a:rPr lang="en-AU" b="1" dirty="0"/>
              <a:t>prefix</a:t>
            </a:r>
            <a:r>
              <a:rPr lang="en-AU" dirty="0"/>
              <a:t> is put in front of each element to show how </a:t>
            </a:r>
            <a:r>
              <a:rPr lang="en-AU" dirty="0" smtClean="0"/>
              <a:t>many atoms of each </a:t>
            </a:r>
            <a:r>
              <a:rPr lang="en-AU" dirty="0"/>
              <a:t>there are</a:t>
            </a:r>
          </a:p>
          <a:p>
            <a:pPr lvl="1" indent="-457200">
              <a:buAutoNum type="arabicPeriod"/>
            </a:pPr>
            <a:r>
              <a:rPr lang="en-AU" dirty="0"/>
              <a:t>The ending of the </a:t>
            </a:r>
            <a:r>
              <a:rPr lang="en-AU" b="1" dirty="0"/>
              <a:t>last</a:t>
            </a:r>
            <a:r>
              <a:rPr lang="en-AU" dirty="0"/>
              <a:t> element is changed to </a:t>
            </a:r>
            <a:r>
              <a:rPr lang="en-AU" b="1" dirty="0"/>
              <a:t>–ide</a:t>
            </a:r>
          </a:p>
          <a:p>
            <a:pPr lvl="1" indent="-457200">
              <a:buAutoNum type="arabicPeriod"/>
            </a:pPr>
            <a:r>
              <a:rPr lang="en-AU" dirty="0"/>
              <a:t>If there is only </a:t>
            </a:r>
            <a:r>
              <a:rPr lang="en-AU" b="1" dirty="0"/>
              <a:t>one</a:t>
            </a:r>
            <a:r>
              <a:rPr lang="en-AU" dirty="0"/>
              <a:t> atom of the </a:t>
            </a:r>
            <a:r>
              <a:rPr lang="en-AU" b="1" dirty="0"/>
              <a:t>first</a:t>
            </a:r>
            <a:r>
              <a:rPr lang="en-AU" dirty="0"/>
              <a:t> element, </a:t>
            </a:r>
            <a:r>
              <a:rPr lang="en-AU" b="1" dirty="0"/>
              <a:t>no prefix </a:t>
            </a:r>
            <a:r>
              <a:rPr lang="en-AU" dirty="0"/>
              <a:t>is needed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637306"/>
              </p:ext>
            </p:extLst>
          </p:nvPr>
        </p:nvGraphicFramePr>
        <p:xfrm>
          <a:off x="9387041" y="2764748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do you do to the ending of the last element name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55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56058"/>
              </p:ext>
            </p:extLst>
          </p:nvPr>
        </p:nvGraphicFramePr>
        <p:xfrm>
          <a:off x="9387041" y="303134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</a:t>
                      </a:r>
                      <a:r>
                        <a:rPr lang="en-AU" baseline="0" dirty="0" smtClean="0"/>
                        <a:t> what order are the elements written?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090388"/>
              </p:ext>
            </p:extLst>
          </p:nvPr>
        </p:nvGraphicFramePr>
        <p:xfrm>
          <a:off x="9387041" y="153394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Where is the prefix</a:t>
                      </a:r>
                      <a:r>
                        <a:rPr lang="en-AU" baseline="0" dirty="0" smtClean="0"/>
                        <a:t> put and what does it show?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5146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SO</a:t>
            </a:r>
            <a:r>
              <a:rPr lang="en-AU" sz="2400" baseline="-25000" dirty="0" smtClean="0"/>
              <a:t>2</a:t>
            </a:r>
            <a:endParaRPr lang="en-AU" sz="2400" dirty="0" smtClean="0"/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elements in order 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  <a:r>
              <a:rPr lang="en-AU" sz="2400" dirty="0" err="1" smtClean="0">
                <a:solidFill>
                  <a:srgbClr val="7030A0"/>
                </a:solidFill>
              </a:rPr>
              <a:t>Sulfur</a:t>
            </a:r>
            <a:r>
              <a:rPr lang="en-AU" sz="2400" dirty="0" smtClean="0">
                <a:solidFill>
                  <a:srgbClr val="7030A0"/>
                </a:solidFill>
              </a:rPr>
              <a:t> oxygen</a:t>
            </a:r>
            <a:endParaRPr lang="en-AU" sz="2400" dirty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Add prefixes to show how many atoms of each there are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  <a:r>
              <a:rPr lang="en-AU" sz="2400" dirty="0" err="1" smtClean="0">
                <a:solidFill>
                  <a:srgbClr val="7030A0"/>
                </a:solidFill>
              </a:rPr>
              <a:t>Sulfur</a:t>
            </a:r>
            <a:r>
              <a:rPr lang="en-AU" sz="2400" dirty="0" smtClean="0">
                <a:solidFill>
                  <a:srgbClr val="7030A0"/>
                </a:solidFill>
              </a:rPr>
              <a:t> </a:t>
            </a:r>
            <a:r>
              <a:rPr lang="en-AU" sz="2400" b="1" dirty="0" smtClean="0">
                <a:solidFill>
                  <a:srgbClr val="7030A0"/>
                </a:solidFill>
              </a:rPr>
              <a:t>di</a:t>
            </a:r>
            <a:r>
              <a:rPr lang="en-AU" sz="2400" dirty="0" smtClean="0">
                <a:solidFill>
                  <a:srgbClr val="7030A0"/>
                </a:solidFill>
              </a:rPr>
              <a:t>oxygen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last element to -ide</a:t>
            </a:r>
          </a:p>
          <a:p>
            <a:pPr marL="0" lvl="1"/>
            <a:r>
              <a:rPr lang="en-AU" sz="2400" b="1" dirty="0" smtClean="0">
                <a:solidFill>
                  <a:srgbClr val="7030A0"/>
                </a:solidFill>
              </a:rPr>
              <a:t>	</a:t>
            </a:r>
            <a:r>
              <a:rPr lang="en-AU" sz="2400" dirty="0" err="1" smtClean="0">
                <a:solidFill>
                  <a:srgbClr val="7030A0"/>
                </a:solidFill>
              </a:rPr>
              <a:t>Sulfur</a:t>
            </a:r>
            <a:r>
              <a:rPr lang="en-AU" sz="2400" dirty="0" smtClean="0">
                <a:solidFill>
                  <a:srgbClr val="7030A0"/>
                </a:solidFill>
              </a:rPr>
              <a:t> dioxide</a:t>
            </a:r>
            <a:endParaRPr lang="en-AU" sz="24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062" y="1447783"/>
            <a:ext cx="8672380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/>
              <a:t>Naming Covalent Compounds </a:t>
            </a:r>
            <a:r>
              <a:rPr lang="en-AU" b="1" i="1" dirty="0"/>
              <a:t>[non-metal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</a:t>
            </a:r>
            <a:r>
              <a:rPr lang="en-AU" dirty="0"/>
              <a:t>the elements in the </a:t>
            </a:r>
            <a:r>
              <a:rPr lang="en-AU" b="1" dirty="0"/>
              <a:t>order they appear </a:t>
            </a:r>
            <a:r>
              <a:rPr lang="en-AU" dirty="0"/>
              <a:t>in the formula</a:t>
            </a:r>
          </a:p>
          <a:p>
            <a:pPr lvl="1" indent="-457200">
              <a:buAutoNum type="arabicPeriod"/>
            </a:pPr>
            <a:r>
              <a:rPr lang="en-AU" dirty="0"/>
              <a:t>A </a:t>
            </a:r>
            <a:r>
              <a:rPr lang="en-AU" b="1" dirty="0"/>
              <a:t>prefix</a:t>
            </a:r>
            <a:r>
              <a:rPr lang="en-AU" dirty="0"/>
              <a:t> is put in front of each element to show how </a:t>
            </a:r>
            <a:r>
              <a:rPr lang="en-AU" dirty="0" smtClean="0"/>
              <a:t>many atoms of each </a:t>
            </a:r>
            <a:r>
              <a:rPr lang="en-AU" dirty="0"/>
              <a:t>there are</a:t>
            </a:r>
          </a:p>
          <a:p>
            <a:pPr lvl="1" indent="-457200">
              <a:buAutoNum type="arabicPeriod"/>
            </a:pPr>
            <a:r>
              <a:rPr lang="en-AU" dirty="0"/>
              <a:t>The ending of the </a:t>
            </a:r>
            <a:r>
              <a:rPr lang="en-AU" b="1" dirty="0"/>
              <a:t>last</a:t>
            </a:r>
            <a:r>
              <a:rPr lang="en-AU" dirty="0"/>
              <a:t> element is changed to </a:t>
            </a:r>
            <a:r>
              <a:rPr lang="en-AU" b="1" dirty="0"/>
              <a:t>–ide</a:t>
            </a:r>
          </a:p>
          <a:p>
            <a:pPr lvl="1" indent="-457200">
              <a:buAutoNum type="arabicPeriod"/>
            </a:pPr>
            <a:r>
              <a:rPr lang="en-AU" dirty="0"/>
              <a:t>If there is only </a:t>
            </a:r>
            <a:r>
              <a:rPr lang="en-AU" b="1" dirty="0"/>
              <a:t>one</a:t>
            </a:r>
            <a:r>
              <a:rPr lang="en-AU" dirty="0"/>
              <a:t> atom of the </a:t>
            </a:r>
            <a:r>
              <a:rPr lang="en-AU" b="1" dirty="0"/>
              <a:t>first</a:t>
            </a:r>
            <a:r>
              <a:rPr lang="en-AU" dirty="0"/>
              <a:t> element, </a:t>
            </a:r>
            <a:r>
              <a:rPr lang="en-AU" b="1" dirty="0"/>
              <a:t>no prefix </a:t>
            </a:r>
            <a:r>
              <a:rPr lang="en-AU" dirty="0"/>
              <a:t>is needed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637306"/>
              </p:ext>
            </p:extLst>
          </p:nvPr>
        </p:nvGraphicFramePr>
        <p:xfrm>
          <a:off x="9387041" y="2764748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do you do to the ending of the last element name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40843"/>
              </p:ext>
            </p:extLst>
          </p:nvPr>
        </p:nvGraphicFramePr>
        <p:xfrm>
          <a:off x="9681555" y="5003883"/>
          <a:ext cx="231144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114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b="0" dirty="0" smtClean="0"/>
                        <a:t>Hint: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AU" sz="2000" b="0" dirty="0" smtClean="0"/>
                        <a:t>one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mono</a:t>
                      </a:r>
                      <a:endParaRPr lang="en-AU" sz="2000" b="0" u="sng" dirty="0" smtClean="0"/>
                    </a:p>
                    <a:p>
                      <a:pPr marL="0" lvl="1"/>
                      <a:r>
                        <a:rPr lang="en-AU" sz="2000" b="0" dirty="0" smtClean="0"/>
                        <a:t>two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di</a:t>
                      </a:r>
                      <a:endParaRPr lang="en-AU" sz="2000" b="0" i="1" u="sng" dirty="0" smtClean="0"/>
                    </a:p>
                    <a:p>
                      <a:pPr marL="0" lvl="1"/>
                      <a:r>
                        <a:rPr lang="en-AU" sz="2000" b="0" dirty="0" smtClean="0"/>
                        <a:t>three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tri</a:t>
                      </a:r>
                    </a:p>
                    <a:p>
                      <a:pPr marL="0" lvl="1"/>
                      <a:r>
                        <a:rPr lang="en-AU" sz="2000" b="0" dirty="0" smtClean="0"/>
                        <a:t>four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tetra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79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56058"/>
              </p:ext>
            </p:extLst>
          </p:nvPr>
        </p:nvGraphicFramePr>
        <p:xfrm>
          <a:off x="9387041" y="303134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</a:t>
                      </a:r>
                      <a:r>
                        <a:rPr lang="en-AU" baseline="0" dirty="0" smtClean="0"/>
                        <a:t> what order are the elements written?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090388"/>
              </p:ext>
            </p:extLst>
          </p:nvPr>
        </p:nvGraphicFramePr>
        <p:xfrm>
          <a:off x="9387041" y="153394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Where is the prefix</a:t>
                      </a:r>
                      <a:r>
                        <a:rPr lang="en-AU" baseline="0" dirty="0" smtClean="0"/>
                        <a:t> put and what does it show?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5146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NF</a:t>
            </a:r>
            <a:r>
              <a:rPr lang="en-AU" sz="2400" baseline="-25000" dirty="0"/>
              <a:t>3</a:t>
            </a:r>
            <a:endParaRPr lang="en-AU" sz="2400" dirty="0" smtClean="0"/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elements in order 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Nitrogen fluorine</a:t>
            </a:r>
            <a:endParaRPr lang="en-AU" sz="2400" dirty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Add prefixes to show how many atoms of each there are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last element to -ide</a:t>
            </a:r>
          </a:p>
          <a:p>
            <a:pPr marL="0" lvl="1"/>
            <a:r>
              <a:rPr lang="en-AU" sz="2400" b="1" dirty="0" smtClean="0">
                <a:solidFill>
                  <a:srgbClr val="7030A0"/>
                </a:solidFill>
              </a:rPr>
              <a:t>	</a:t>
            </a:r>
            <a:endParaRPr lang="en-AU" sz="24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062" y="1447783"/>
            <a:ext cx="8672380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/>
              <a:t>Naming Covalent Compounds </a:t>
            </a:r>
            <a:r>
              <a:rPr lang="en-AU" b="1" i="1" dirty="0"/>
              <a:t>[non-metal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</a:t>
            </a:r>
            <a:r>
              <a:rPr lang="en-AU" dirty="0"/>
              <a:t>the elements in the </a:t>
            </a:r>
            <a:r>
              <a:rPr lang="en-AU" b="1" dirty="0"/>
              <a:t>order they appear </a:t>
            </a:r>
            <a:r>
              <a:rPr lang="en-AU" dirty="0"/>
              <a:t>in the formula</a:t>
            </a:r>
          </a:p>
          <a:p>
            <a:pPr lvl="1" indent="-457200">
              <a:buAutoNum type="arabicPeriod"/>
            </a:pPr>
            <a:r>
              <a:rPr lang="en-AU" dirty="0"/>
              <a:t>A </a:t>
            </a:r>
            <a:r>
              <a:rPr lang="en-AU" b="1" dirty="0"/>
              <a:t>prefix</a:t>
            </a:r>
            <a:r>
              <a:rPr lang="en-AU" dirty="0"/>
              <a:t> is put in front of each element to show how </a:t>
            </a:r>
            <a:r>
              <a:rPr lang="en-AU" dirty="0" smtClean="0"/>
              <a:t>many atoms of each </a:t>
            </a:r>
            <a:r>
              <a:rPr lang="en-AU" dirty="0"/>
              <a:t>there are</a:t>
            </a:r>
          </a:p>
          <a:p>
            <a:pPr lvl="1" indent="-457200">
              <a:buAutoNum type="arabicPeriod"/>
            </a:pPr>
            <a:r>
              <a:rPr lang="en-AU" dirty="0"/>
              <a:t>The ending of the </a:t>
            </a:r>
            <a:r>
              <a:rPr lang="en-AU" b="1" dirty="0"/>
              <a:t>last</a:t>
            </a:r>
            <a:r>
              <a:rPr lang="en-AU" dirty="0"/>
              <a:t> element is changed to </a:t>
            </a:r>
            <a:r>
              <a:rPr lang="en-AU" b="1" dirty="0"/>
              <a:t>–ide</a:t>
            </a:r>
          </a:p>
          <a:p>
            <a:pPr lvl="1" indent="-457200">
              <a:buAutoNum type="arabicPeriod"/>
            </a:pPr>
            <a:r>
              <a:rPr lang="en-AU" dirty="0"/>
              <a:t>If there is only </a:t>
            </a:r>
            <a:r>
              <a:rPr lang="en-AU" b="1" dirty="0"/>
              <a:t>one</a:t>
            </a:r>
            <a:r>
              <a:rPr lang="en-AU" dirty="0"/>
              <a:t> atom of the </a:t>
            </a:r>
            <a:r>
              <a:rPr lang="en-AU" b="1" dirty="0"/>
              <a:t>first</a:t>
            </a:r>
            <a:r>
              <a:rPr lang="en-AU" dirty="0"/>
              <a:t> element, </a:t>
            </a:r>
            <a:r>
              <a:rPr lang="en-AU" b="1" dirty="0"/>
              <a:t>no prefix </a:t>
            </a:r>
            <a:r>
              <a:rPr lang="en-AU" dirty="0"/>
              <a:t>is needed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637306"/>
              </p:ext>
            </p:extLst>
          </p:nvPr>
        </p:nvGraphicFramePr>
        <p:xfrm>
          <a:off x="9387041" y="2764748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do you do to the ending of the last element name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40843"/>
              </p:ext>
            </p:extLst>
          </p:nvPr>
        </p:nvGraphicFramePr>
        <p:xfrm>
          <a:off x="9681555" y="5003883"/>
          <a:ext cx="231144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114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b="0" dirty="0" smtClean="0"/>
                        <a:t>Hint: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AU" sz="2000" b="0" dirty="0" smtClean="0"/>
                        <a:t>one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mono</a:t>
                      </a:r>
                      <a:endParaRPr lang="en-AU" sz="2000" b="0" u="sng" dirty="0" smtClean="0"/>
                    </a:p>
                    <a:p>
                      <a:pPr marL="0" lvl="1"/>
                      <a:r>
                        <a:rPr lang="en-AU" sz="2000" b="0" dirty="0" smtClean="0"/>
                        <a:t>two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di</a:t>
                      </a:r>
                      <a:endParaRPr lang="en-AU" sz="2000" b="0" i="1" u="sng" dirty="0" smtClean="0"/>
                    </a:p>
                    <a:p>
                      <a:pPr marL="0" lvl="1"/>
                      <a:r>
                        <a:rPr lang="en-AU" sz="2000" b="0" dirty="0" smtClean="0"/>
                        <a:t>three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tri</a:t>
                      </a:r>
                    </a:p>
                    <a:p>
                      <a:pPr marL="0" lvl="1"/>
                      <a:r>
                        <a:rPr lang="en-AU" sz="2000" b="0" dirty="0" smtClean="0"/>
                        <a:t>four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tetra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77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56058"/>
              </p:ext>
            </p:extLst>
          </p:nvPr>
        </p:nvGraphicFramePr>
        <p:xfrm>
          <a:off x="9387041" y="303134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</a:t>
                      </a:r>
                      <a:r>
                        <a:rPr lang="en-AU" baseline="0" dirty="0" smtClean="0"/>
                        <a:t> what order are the elements written?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090388"/>
              </p:ext>
            </p:extLst>
          </p:nvPr>
        </p:nvGraphicFramePr>
        <p:xfrm>
          <a:off x="9387041" y="153394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Where is the prefix</a:t>
                      </a:r>
                      <a:r>
                        <a:rPr lang="en-AU" baseline="0" dirty="0" smtClean="0"/>
                        <a:t> put and what does it show?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5146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N</a:t>
            </a:r>
            <a:r>
              <a:rPr lang="en-AU" sz="2400" baseline="-25000" dirty="0" smtClean="0"/>
              <a:t>2</a:t>
            </a:r>
            <a:r>
              <a:rPr lang="en-AU" sz="2400" dirty="0" smtClean="0"/>
              <a:t>O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elements in order 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Add prefixes to show how many atoms of each there are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last element to -ide</a:t>
            </a:r>
          </a:p>
          <a:p>
            <a:pPr marL="0" lvl="1"/>
            <a:r>
              <a:rPr lang="en-AU" sz="2400" b="1" dirty="0" smtClean="0">
                <a:solidFill>
                  <a:srgbClr val="7030A0"/>
                </a:solidFill>
              </a:rPr>
              <a:t>	</a:t>
            </a:r>
            <a:endParaRPr lang="en-AU" sz="24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062" y="1447783"/>
            <a:ext cx="8672380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/>
              <a:t>Naming Covalent Compounds </a:t>
            </a:r>
            <a:r>
              <a:rPr lang="en-AU" b="1" i="1" dirty="0"/>
              <a:t>[non-metal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</a:t>
            </a:r>
            <a:r>
              <a:rPr lang="en-AU" dirty="0"/>
              <a:t>the elements in the </a:t>
            </a:r>
            <a:r>
              <a:rPr lang="en-AU" b="1" dirty="0"/>
              <a:t>order they appear </a:t>
            </a:r>
            <a:r>
              <a:rPr lang="en-AU" dirty="0"/>
              <a:t>in the formula</a:t>
            </a:r>
          </a:p>
          <a:p>
            <a:pPr lvl="1" indent="-457200">
              <a:buAutoNum type="arabicPeriod"/>
            </a:pPr>
            <a:r>
              <a:rPr lang="en-AU" dirty="0"/>
              <a:t>A </a:t>
            </a:r>
            <a:r>
              <a:rPr lang="en-AU" b="1" dirty="0"/>
              <a:t>prefix</a:t>
            </a:r>
            <a:r>
              <a:rPr lang="en-AU" dirty="0"/>
              <a:t> is put in front of each element to show how </a:t>
            </a:r>
            <a:r>
              <a:rPr lang="en-AU" dirty="0" smtClean="0"/>
              <a:t>many atoms of each </a:t>
            </a:r>
            <a:r>
              <a:rPr lang="en-AU" dirty="0"/>
              <a:t>there are</a:t>
            </a:r>
          </a:p>
          <a:p>
            <a:pPr lvl="1" indent="-457200">
              <a:buAutoNum type="arabicPeriod"/>
            </a:pPr>
            <a:r>
              <a:rPr lang="en-AU" dirty="0"/>
              <a:t>The ending of the </a:t>
            </a:r>
            <a:r>
              <a:rPr lang="en-AU" b="1" dirty="0"/>
              <a:t>last</a:t>
            </a:r>
            <a:r>
              <a:rPr lang="en-AU" dirty="0"/>
              <a:t> element is changed to </a:t>
            </a:r>
            <a:r>
              <a:rPr lang="en-AU" b="1" dirty="0"/>
              <a:t>–ide</a:t>
            </a:r>
          </a:p>
          <a:p>
            <a:pPr lvl="1" indent="-457200">
              <a:buAutoNum type="arabicPeriod"/>
            </a:pPr>
            <a:r>
              <a:rPr lang="en-AU" dirty="0"/>
              <a:t>If there is only </a:t>
            </a:r>
            <a:r>
              <a:rPr lang="en-AU" b="1" dirty="0"/>
              <a:t>one</a:t>
            </a:r>
            <a:r>
              <a:rPr lang="en-AU" dirty="0"/>
              <a:t> atom of the </a:t>
            </a:r>
            <a:r>
              <a:rPr lang="en-AU" b="1" dirty="0"/>
              <a:t>first</a:t>
            </a:r>
            <a:r>
              <a:rPr lang="en-AU" dirty="0"/>
              <a:t> element, </a:t>
            </a:r>
            <a:r>
              <a:rPr lang="en-AU" b="1" dirty="0"/>
              <a:t>no prefix </a:t>
            </a:r>
            <a:r>
              <a:rPr lang="en-AU" dirty="0"/>
              <a:t>is needed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637306"/>
              </p:ext>
            </p:extLst>
          </p:nvPr>
        </p:nvGraphicFramePr>
        <p:xfrm>
          <a:off x="9387041" y="2764748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do you do to the ending of the last element name</a:t>
                      </a:r>
                      <a:r>
                        <a:rPr lang="en-AU" baseline="0" dirty="0" smtClean="0"/>
                        <a:t>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40843"/>
              </p:ext>
            </p:extLst>
          </p:nvPr>
        </p:nvGraphicFramePr>
        <p:xfrm>
          <a:off x="9681555" y="5003883"/>
          <a:ext cx="231144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114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b="0" dirty="0" smtClean="0"/>
                        <a:t>Hint: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AU" sz="2000" b="0" dirty="0" smtClean="0"/>
                        <a:t>one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mono</a:t>
                      </a:r>
                      <a:endParaRPr lang="en-AU" sz="2000" b="0" u="sng" dirty="0" smtClean="0"/>
                    </a:p>
                    <a:p>
                      <a:pPr marL="0" lvl="1"/>
                      <a:r>
                        <a:rPr lang="en-AU" sz="2000" b="0" dirty="0" smtClean="0"/>
                        <a:t>two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di</a:t>
                      </a:r>
                      <a:endParaRPr lang="en-AU" sz="2000" b="0" i="1" u="sng" dirty="0" smtClean="0"/>
                    </a:p>
                    <a:p>
                      <a:pPr marL="0" lvl="1"/>
                      <a:r>
                        <a:rPr lang="en-AU" sz="2000" b="0" dirty="0" smtClean="0"/>
                        <a:t>three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tri</a:t>
                      </a:r>
                    </a:p>
                    <a:p>
                      <a:pPr marL="0" lvl="1"/>
                      <a:r>
                        <a:rPr lang="en-AU" sz="2000" b="0" dirty="0" smtClean="0"/>
                        <a:t>four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tetra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29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2014888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Relevance</a:t>
            </a:r>
            <a:endParaRPr lang="en-A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22243" y="873693"/>
            <a:ext cx="112070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Identifying the type and number of atoms in a substance helps us determine its structure and properties.</a:t>
            </a:r>
          </a:p>
          <a:p>
            <a:endParaRPr lang="en-AU" sz="2400" dirty="0"/>
          </a:p>
          <a:p>
            <a:r>
              <a:rPr lang="en-AU" sz="2400" dirty="0" smtClean="0"/>
              <a:t>Knowing the chemical formulae and names of compounds will help you read labels on chemical bottles during experiments.</a:t>
            </a:r>
          </a:p>
          <a:p>
            <a:endParaRPr lang="en-AU" sz="2400" dirty="0"/>
          </a:p>
          <a:p>
            <a:r>
              <a:rPr lang="en-AU" sz="2400" dirty="0" smtClean="0"/>
              <a:t>It also helps you understand bad chemistry jokes </a:t>
            </a:r>
            <a:r>
              <a:rPr lang="en-AU" sz="2400" dirty="0" smtClean="0">
                <a:sym typeface="Wingdings" panose="05000000000000000000" pitchFamily="2" charset="2"/>
              </a:rPr>
              <a:t></a:t>
            </a:r>
            <a:endParaRPr lang="en-AU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E6B9E153-5BC6-4721-9E1E-B7F9F9710778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684" y="2990759"/>
            <a:ext cx="3588561" cy="35430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53714" y="6488668"/>
            <a:ext cx="2875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Thanks for this one, Anthony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756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293570"/>
            <a:ext cx="2311405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2" name="Rectangle 1"/>
          <p:cNvSpPr/>
          <p:nvPr/>
        </p:nvSpPr>
        <p:spPr>
          <a:xfrm>
            <a:off x="224901" y="1093646"/>
            <a:ext cx="9814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/>
              <a:t>Write the name for this ionic compound – Al</a:t>
            </a:r>
            <a:r>
              <a:rPr lang="en-AU" sz="2400" baseline="-25000" dirty="0" smtClean="0"/>
              <a:t>2</a:t>
            </a:r>
            <a:r>
              <a:rPr lang="en-AU" sz="2400" dirty="0" smtClean="0"/>
              <a:t>O</a:t>
            </a:r>
            <a:r>
              <a:rPr lang="en-AU" sz="2400" baseline="-25000" dirty="0" smtClean="0"/>
              <a:t>3</a:t>
            </a:r>
            <a:endParaRPr lang="en-AU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2558832"/>
            <a:ext cx="2311405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455179"/>
            <a:ext cx="2311405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12" name="Rectangle 11"/>
          <p:cNvSpPr/>
          <p:nvPr/>
        </p:nvSpPr>
        <p:spPr>
          <a:xfrm>
            <a:off x="224901" y="5244268"/>
            <a:ext cx="118157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/>
              <a:t>A student wrote the name for </a:t>
            </a:r>
            <a:r>
              <a:rPr lang="en-AU" sz="2400" dirty="0" err="1" smtClean="0"/>
              <a:t>NaCl</a:t>
            </a:r>
            <a:r>
              <a:rPr lang="en-AU" sz="2400" dirty="0" smtClean="0"/>
              <a:t> as Chlorine sodium.  Is this correct?  Explain your answer.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4901" y="3353623"/>
            <a:ext cx="9814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/>
              <a:t>Write the name for this covalent compound - CO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64415" y="50110"/>
            <a:ext cx="5873781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 smtClean="0"/>
              <a:t>Naming Ionic Compounds </a:t>
            </a:r>
            <a:r>
              <a:rPr lang="en-AU" b="1" i="1" dirty="0" smtClean="0"/>
              <a:t>[metal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the name of the metal </a:t>
            </a:r>
            <a:r>
              <a:rPr lang="en-AU" b="1" dirty="0" smtClean="0"/>
              <a:t>first</a:t>
            </a:r>
            <a:endParaRPr lang="en-AU" dirty="0" smtClean="0"/>
          </a:p>
          <a:p>
            <a:pPr lvl="1" indent="-457200">
              <a:buAutoNum type="arabicPeriod"/>
            </a:pPr>
            <a:r>
              <a:rPr lang="en-AU" dirty="0" smtClean="0"/>
              <a:t>Write the name of the non-metal </a:t>
            </a:r>
            <a:r>
              <a:rPr lang="en-AU" b="1" dirty="0" smtClean="0"/>
              <a:t>second</a:t>
            </a:r>
            <a:r>
              <a:rPr lang="en-AU" dirty="0" smtClean="0"/>
              <a:t> and change the ending to </a:t>
            </a:r>
            <a:r>
              <a:rPr lang="en-AU" b="1" dirty="0" smtClean="0"/>
              <a:t>–ide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65816" y="1924643"/>
            <a:ext cx="8672380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/>
              <a:t>Naming Covalent Compounds </a:t>
            </a:r>
            <a:r>
              <a:rPr lang="en-AU" b="1" i="1" dirty="0"/>
              <a:t>[non-metal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</a:t>
            </a:r>
            <a:r>
              <a:rPr lang="en-AU" dirty="0"/>
              <a:t>the elements in the </a:t>
            </a:r>
            <a:r>
              <a:rPr lang="en-AU" b="1" dirty="0"/>
              <a:t>order they appear </a:t>
            </a:r>
            <a:r>
              <a:rPr lang="en-AU" dirty="0"/>
              <a:t>in the formula</a:t>
            </a:r>
          </a:p>
          <a:p>
            <a:pPr lvl="1" indent="-457200">
              <a:buAutoNum type="arabicPeriod"/>
            </a:pPr>
            <a:r>
              <a:rPr lang="en-AU" dirty="0"/>
              <a:t>A </a:t>
            </a:r>
            <a:r>
              <a:rPr lang="en-AU" b="1" dirty="0"/>
              <a:t>prefix</a:t>
            </a:r>
            <a:r>
              <a:rPr lang="en-AU" dirty="0"/>
              <a:t> is put in front of each element to show how </a:t>
            </a:r>
            <a:r>
              <a:rPr lang="en-AU" dirty="0" smtClean="0"/>
              <a:t>many atoms of each </a:t>
            </a:r>
            <a:r>
              <a:rPr lang="en-AU" dirty="0"/>
              <a:t>there are</a:t>
            </a:r>
          </a:p>
          <a:p>
            <a:pPr lvl="1" indent="-457200">
              <a:buAutoNum type="arabicPeriod"/>
            </a:pPr>
            <a:r>
              <a:rPr lang="en-AU" dirty="0"/>
              <a:t>The ending of the </a:t>
            </a:r>
            <a:r>
              <a:rPr lang="en-AU" b="1" dirty="0"/>
              <a:t>last</a:t>
            </a:r>
            <a:r>
              <a:rPr lang="en-AU" dirty="0"/>
              <a:t> element is changed to </a:t>
            </a:r>
            <a:r>
              <a:rPr lang="en-AU" b="1" dirty="0"/>
              <a:t>–ide</a:t>
            </a:r>
          </a:p>
          <a:p>
            <a:pPr lvl="1" indent="-457200">
              <a:buAutoNum type="arabicPeriod"/>
            </a:pPr>
            <a:r>
              <a:rPr lang="en-AU" dirty="0"/>
              <a:t>If there is only </a:t>
            </a:r>
            <a:r>
              <a:rPr lang="en-AU" b="1" dirty="0"/>
              <a:t>one</a:t>
            </a:r>
            <a:r>
              <a:rPr lang="en-AU" dirty="0"/>
              <a:t> atom of the </a:t>
            </a:r>
            <a:r>
              <a:rPr lang="en-AU" b="1" dirty="0"/>
              <a:t>first</a:t>
            </a:r>
            <a:r>
              <a:rPr lang="en-AU" dirty="0"/>
              <a:t> element, </a:t>
            </a:r>
            <a:r>
              <a:rPr lang="en-AU" b="1" dirty="0"/>
              <a:t>no prefix </a:t>
            </a:r>
            <a:r>
              <a:rPr lang="en-AU" dirty="0"/>
              <a:t>is needed</a:t>
            </a:r>
          </a:p>
        </p:txBody>
      </p:sp>
    </p:spTree>
    <p:extLst>
      <p:ext uri="{BB962C8B-B14F-4D97-AF65-F5344CB8AC3E}">
        <p14:creationId xmlns:p14="http://schemas.microsoft.com/office/powerpoint/2010/main" val="238566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  <p:bldP spid="12" grpId="0"/>
      <p:bldP spid="13" grpId="0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605"/>
            <a:ext cx="3895468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Independent Practice</a:t>
            </a:r>
            <a:endParaRPr lang="en-AU" sz="3200" dirty="0"/>
          </a:p>
        </p:txBody>
      </p:sp>
      <p:sp>
        <p:nvSpPr>
          <p:cNvPr id="17" name="Rectangle 16"/>
          <p:cNvSpPr/>
          <p:nvPr/>
        </p:nvSpPr>
        <p:spPr>
          <a:xfrm>
            <a:off x="90674" y="766436"/>
            <a:ext cx="85758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/>
              <a:t>Complete the </a:t>
            </a:r>
            <a:r>
              <a:rPr lang="en-AU" sz="2400" i="1" dirty="0" smtClean="0"/>
              <a:t>Naming Compounds</a:t>
            </a:r>
            <a:r>
              <a:rPr lang="en-AU" sz="2400" dirty="0" smtClean="0"/>
              <a:t> worksheet by: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Downloading from Connect on your device,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Collecting a printout from your teacher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576" y="49806"/>
            <a:ext cx="653052" cy="653052"/>
          </a:xfrm>
          <a:prstGeom prst="rect">
            <a:avLst/>
          </a:prstGeom>
        </p:spPr>
      </p:pic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02" y="3196270"/>
            <a:ext cx="3338064" cy="333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478" y="3196270"/>
            <a:ext cx="3338065" cy="333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5468" y="3935395"/>
            <a:ext cx="4536803" cy="259894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368533"/>
              </p:ext>
            </p:extLst>
          </p:nvPr>
        </p:nvGraphicFramePr>
        <p:xfrm>
          <a:off x="5813367" y="1724574"/>
          <a:ext cx="231144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114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b="0" dirty="0" smtClean="0"/>
                        <a:t>Reminder: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AU" sz="2000" b="0" dirty="0" smtClean="0"/>
                        <a:t>one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mono</a:t>
                      </a:r>
                      <a:endParaRPr lang="en-AU" sz="2000" b="0" u="sng" dirty="0" smtClean="0"/>
                    </a:p>
                    <a:p>
                      <a:pPr marL="0" lvl="1"/>
                      <a:r>
                        <a:rPr lang="en-AU" sz="2000" b="0" dirty="0" smtClean="0"/>
                        <a:t>two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di</a:t>
                      </a:r>
                      <a:endParaRPr lang="en-AU" sz="2000" b="0" i="1" u="sng" dirty="0" smtClean="0"/>
                    </a:p>
                    <a:p>
                      <a:pPr marL="0" lvl="1"/>
                      <a:r>
                        <a:rPr lang="en-AU" sz="2000" b="0" dirty="0" smtClean="0"/>
                        <a:t>three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tri</a:t>
                      </a:r>
                    </a:p>
                    <a:p>
                      <a:pPr marL="0" lvl="1"/>
                      <a:r>
                        <a:rPr lang="en-AU" sz="2000" b="0" dirty="0" smtClean="0"/>
                        <a:t>four	=</a:t>
                      </a:r>
                      <a:r>
                        <a:rPr lang="en-AU" sz="2000" b="0" baseline="0" dirty="0" smtClean="0"/>
                        <a:t>   </a:t>
                      </a:r>
                      <a:r>
                        <a:rPr lang="en-AU" sz="2000" b="0" dirty="0" smtClean="0"/>
                        <a:t>tetra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832739"/>
              </p:ext>
            </p:extLst>
          </p:nvPr>
        </p:nvGraphicFramePr>
        <p:xfrm>
          <a:off x="8749163" y="262503"/>
          <a:ext cx="3172693" cy="2621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726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b="0" dirty="0" smtClean="0"/>
                        <a:t>Reminder: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AU" sz="2000" b="1" dirty="0" smtClean="0"/>
                        <a:t>hydrogen      =	hydr</a:t>
                      </a:r>
                      <a:r>
                        <a:rPr lang="en-AU" sz="2000" b="1" u="sng" dirty="0" smtClean="0"/>
                        <a:t>ide</a:t>
                      </a:r>
                    </a:p>
                    <a:p>
                      <a:pPr marL="0" lvl="1"/>
                      <a:r>
                        <a:rPr lang="en-AU" sz="2000" b="1" dirty="0" smtClean="0"/>
                        <a:t>oxygen</a:t>
                      </a:r>
                      <a:r>
                        <a:rPr lang="en-AU" sz="2000" b="1" baseline="0" dirty="0" smtClean="0"/>
                        <a:t>          </a:t>
                      </a:r>
                      <a:r>
                        <a:rPr lang="en-AU" sz="2000" b="1" dirty="0" smtClean="0"/>
                        <a:t>=	ox</a:t>
                      </a:r>
                      <a:r>
                        <a:rPr lang="en-AU" sz="2000" b="1" u="sng" dirty="0" smtClean="0"/>
                        <a:t>ide</a:t>
                      </a:r>
                      <a:endParaRPr lang="en-AU" sz="2000" b="1" i="1" u="sng" dirty="0" smtClean="0"/>
                    </a:p>
                    <a:p>
                      <a:pPr marL="0" lvl="1"/>
                      <a:r>
                        <a:rPr lang="en-AU" sz="2000" b="1" dirty="0" smtClean="0"/>
                        <a:t>nitrogen	     </a:t>
                      </a:r>
                      <a:r>
                        <a:rPr lang="en-AU" sz="2000" b="1" baseline="0" dirty="0" smtClean="0"/>
                        <a:t> </a:t>
                      </a:r>
                      <a:r>
                        <a:rPr lang="en-AU" sz="2000" b="1" dirty="0" smtClean="0"/>
                        <a:t> =	nitr</a:t>
                      </a:r>
                      <a:r>
                        <a:rPr lang="en-AU" sz="2000" b="1" u="sng" dirty="0" smtClean="0"/>
                        <a:t>ide</a:t>
                      </a:r>
                      <a:endParaRPr lang="en-AU" sz="2000" b="1" dirty="0" smtClean="0"/>
                    </a:p>
                    <a:p>
                      <a:pPr marL="0" lvl="1"/>
                      <a:r>
                        <a:rPr lang="en-AU" sz="2000" b="1" dirty="0" smtClean="0"/>
                        <a:t>chlorine	       =	chlor</a:t>
                      </a:r>
                      <a:r>
                        <a:rPr lang="en-AU" sz="2000" b="1" u="sng" dirty="0" smtClean="0"/>
                        <a:t>ide</a:t>
                      </a:r>
                      <a:endParaRPr lang="en-AU" sz="2000" b="1" dirty="0" smtClean="0"/>
                    </a:p>
                    <a:p>
                      <a:pPr marL="0" lvl="1"/>
                      <a:r>
                        <a:rPr lang="en-AU" sz="2000" b="1" dirty="0" smtClean="0"/>
                        <a:t>fluorine	       =	fluor</a:t>
                      </a:r>
                      <a:r>
                        <a:rPr lang="en-AU" sz="2000" b="1" u="sng" dirty="0" smtClean="0"/>
                        <a:t>ide</a:t>
                      </a:r>
                      <a:endParaRPr lang="en-AU" sz="2000" b="1" dirty="0" smtClean="0"/>
                    </a:p>
                    <a:p>
                      <a:pPr marL="0" lvl="1"/>
                      <a:r>
                        <a:rPr lang="en-AU" sz="2000" b="1" dirty="0" smtClean="0"/>
                        <a:t>bromine	       =	brom</a:t>
                      </a:r>
                      <a:r>
                        <a:rPr lang="en-AU" sz="2000" b="1" u="sng" dirty="0" smtClean="0"/>
                        <a:t>ide</a:t>
                      </a:r>
                    </a:p>
                    <a:p>
                      <a:pPr marL="0" lvl="1"/>
                      <a:r>
                        <a:rPr lang="en-AU" sz="2000" b="1" dirty="0" smtClean="0"/>
                        <a:t>iodine 	       =	iod</a:t>
                      </a:r>
                      <a:r>
                        <a:rPr lang="en-AU" sz="2000" b="1" u="sng" dirty="0" smtClean="0"/>
                        <a:t>ide</a:t>
                      </a:r>
                      <a:endParaRPr lang="en-A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7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2322" y="384464"/>
            <a:ext cx="8274424" cy="1052450"/>
          </a:xfrm>
          <a:noFill/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AU" dirty="0"/>
              <a:t>Daily review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2322" y="2483527"/>
            <a:ext cx="9183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AU" sz="2000" dirty="0" smtClean="0"/>
              <a:t>For the test question below, write the word(s) that you would highlight/underline:</a:t>
            </a:r>
          </a:p>
          <a:p>
            <a:endParaRPr lang="en-AU" sz="2000" dirty="0" smtClean="0"/>
          </a:p>
          <a:p>
            <a:pPr algn="ctr"/>
            <a:r>
              <a:rPr lang="en-AU" sz="2000" dirty="0" smtClean="0">
                <a:solidFill>
                  <a:srgbClr val="0070C0"/>
                </a:solidFill>
              </a:rPr>
              <a:t>Write the name and symbol of two metals.</a:t>
            </a:r>
            <a:endParaRPr lang="en-AU" sz="20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2322" y="1688142"/>
            <a:ext cx="82744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Elements are arranged on the periodic table according to their metallic and non-metallic properties.</a:t>
            </a:r>
            <a:endParaRPr lang="en-AU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870" y="480853"/>
            <a:ext cx="1074591" cy="8596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42322" y="3678667"/>
            <a:ext cx="9183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2. Use the periodic table shown to answer the question.</a:t>
            </a:r>
            <a:endParaRPr lang="en-AU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20956"/>
          <a:stretch/>
        </p:blipFill>
        <p:spPr>
          <a:xfrm>
            <a:off x="6677891" y="4049293"/>
            <a:ext cx="5464233" cy="280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6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2322" y="384464"/>
            <a:ext cx="8274424" cy="1052450"/>
          </a:xfrm>
          <a:noFill/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AU" dirty="0"/>
              <a:t>Daily review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2322" y="2483527"/>
            <a:ext cx="91835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AU" sz="2000" dirty="0" smtClean="0"/>
              <a:t>For the test question below, write the word(s) that you would highlight/underline:</a:t>
            </a:r>
          </a:p>
          <a:p>
            <a:endParaRPr lang="en-AU" sz="2000" dirty="0" smtClean="0"/>
          </a:p>
          <a:p>
            <a:pPr algn="ctr"/>
            <a:r>
              <a:rPr lang="en-AU" sz="2000" b="1" dirty="0" smtClean="0">
                <a:solidFill>
                  <a:srgbClr val="0070C0"/>
                </a:solidFill>
              </a:rPr>
              <a:t>Classify the properties as belonging to metals or non-metals</a:t>
            </a:r>
          </a:p>
          <a:p>
            <a:pPr algn="ctr"/>
            <a:endParaRPr lang="en-AU" sz="2000" dirty="0" smtClean="0">
              <a:solidFill>
                <a:srgbClr val="0070C0"/>
              </a:solidFill>
            </a:endParaRPr>
          </a:p>
          <a:p>
            <a:pPr algn="ctr"/>
            <a:r>
              <a:rPr lang="en-AU" sz="2000" dirty="0" smtClean="0">
                <a:solidFill>
                  <a:srgbClr val="0070C0"/>
                </a:solidFill>
              </a:rPr>
              <a:t>Properties: malleable</a:t>
            </a:r>
            <a:r>
              <a:rPr lang="en-AU" sz="2000" dirty="0">
                <a:solidFill>
                  <a:srgbClr val="0070C0"/>
                </a:solidFill>
              </a:rPr>
              <a:t>, dull, brittle, shiny, </a:t>
            </a:r>
            <a:r>
              <a:rPr lang="en-AU" sz="2000" dirty="0" smtClean="0">
                <a:solidFill>
                  <a:srgbClr val="0070C0"/>
                </a:solidFill>
              </a:rPr>
              <a:t>does not conduct electricity</a:t>
            </a:r>
            <a:endParaRPr lang="en-AU" sz="20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2322" y="1688142"/>
            <a:ext cx="82744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Elements are arranged on the periodic table according to their metallic and non-metallic properties.</a:t>
            </a:r>
            <a:endParaRPr lang="en-AU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870" y="480853"/>
            <a:ext cx="1074591" cy="8596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42322" y="5706973"/>
            <a:ext cx="9183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2. What does the word “classify” mean</a:t>
            </a:r>
            <a:r>
              <a:rPr lang="en-AU" sz="2000" dirty="0"/>
              <a:t>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218864"/>
              </p:ext>
            </p:extLst>
          </p:nvPr>
        </p:nvGraphicFramePr>
        <p:xfrm>
          <a:off x="4111894" y="4251558"/>
          <a:ext cx="5044376" cy="1204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3933"/>
                <a:gridCol w="2510443"/>
              </a:tblGrid>
              <a:tr h="405531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rgbClr val="0070C0"/>
                          </a:solidFill>
                        </a:rPr>
                        <a:t>Metals</a:t>
                      </a:r>
                      <a:endParaRPr lang="en-A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rgbClr val="0070C0"/>
                          </a:solidFill>
                        </a:rPr>
                        <a:t>Non-metals</a:t>
                      </a:r>
                      <a:endParaRPr lang="en-A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8511">
                <a:tc>
                  <a:txBody>
                    <a:bodyPr/>
                    <a:lstStyle/>
                    <a:p>
                      <a:pPr algn="ctr"/>
                      <a:endParaRPr lang="en-A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042322" y="6158401"/>
            <a:ext cx="9183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/>
              <a:t>3</a:t>
            </a:r>
            <a:r>
              <a:rPr lang="en-AU" sz="2000" dirty="0" smtClean="0"/>
              <a:t>. Answer the question on your whiteboard.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29993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2322" y="384464"/>
            <a:ext cx="8274424" cy="1052450"/>
          </a:xfrm>
          <a:noFill/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AU" dirty="0"/>
              <a:t>Daily review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2322" y="2483527"/>
            <a:ext cx="9183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1. What elements and how many of each are in sodium oxide if the formula is Na</a:t>
            </a:r>
            <a:r>
              <a:rPr lang="en-AU" sz="2000" baseline="-25000" dirty="0" smtClean="0"/>
              <a:t>2</a:t>
            </a:r>
            <a:r>
              <a:rPr lang="en-AU" sz="2000" dirty="0" smtClean="0"/>
              <a:t>O?</a:t>
            </a:r>
          </a:p>
        </p:txBody>
      </p:sp>
      <p:sp>
        <p:nvSpPr>
          <p:cNvPr id="7" name="Rectangle 6"/>
          <p:cNvSpPr/>
          <p:nvPr/>
        </p:nvSpPr>
        <p:spPr>
          <a:xfrm>
            <a:off x="2042322" y="1688142"/>
            <a:ext cx="82744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Chemical formulae show the types and number of elements in a compound.</a:t>
            </a:r>
            <a:endParaRPr lang="en-AU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870" y="480853"/>
            <a:ext cx="1074591" cy="8596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42322" y="3278912"/>
            <a:ext cx="9183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2. What elements and how many of each are in sulfuric acid if the formula is H</a:t>
            </a:r>
            <a:r>
              <a:rPr lang="en-AU" sz="2000" baseline="-25000" dirty="0" smtClean="0"/>
              <a:t>2</a:t>
            </a:r>
            <a:r>
              <a:rPr lang="en-AU" sz="2000" dirty="0" smtClean="0"/>
              <a:t>SO</a:t>
            </a:r>
            <a:r>
              <a:rPr lang="en-AU" sz="2000" baseline="-25000" dirty="0" smtClean="0"/>
              <a:t>4</a:t>
            </a:r>
            <a:r>
              <a:rPr lang="en-AU" sz="2000" dirty="0" smtClean="0"/>
              <a:t>?</a:t>
            </a:r>
            <a:endParaRPr lang="en-AU" sz="2000" dirty="0"/>
          </a:p>
        </p:txBody>
      </p:sp>
      <p:sp>
        <p:nvSpPr>
          <p:cNvPr id="10" name="Rectangle 9"/>
          <p:cNvSpPr/>
          <p:nvPr/>
        </p:nvSpPr>
        <p:spPr>
          <a:xfrm>
            <a:off x="2042322" y="4074297"/>
            <a:ext cx="9801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/>
              <a:t>2. What elements and how many of each are in </a:t>
            </a:r>
            <a:r>
              <a:rPr lang="en-AU" sz="2000" dirty="0" smtClean="0"/>
              <a:t>lithium carbonate </a:t>
            </a:r>
            <a:r>
              <a:rPr lang="en-AU" sz="2000" dirty="0"/>
              <a:t>if the formula is </a:t>
            </a:r>
            <a:r>
              <a:rPr lang="en-AU" sz="2000" dirty="0" smtClean="0"/>
              <a:t>Li</a:t>
            </a:r>
            <a:r>
              <a:rPr lang="en-AU" sz="2000" baseline="-25000" dirty="0" smtClean="0"/>
              <a:t>2</a:t>
            </a:r>
            <a:r>
              <a:rPr lang="en-AU" sz="2000" dirty="0" smtClean="0"/>
              <a:t>CO</a:t>
            </a:r>
            <a:r>
              <a:rPr lang="en-AU" sz="2000" baseline="-25000" dirty="0" smtClean="0"/>
              <a:t>3</a:t>
            </a:r>
            <a:r>
              <a:rPr lang="en-AU" sz="2000" dirty="0" smtClean="0"/>
              <a:t>?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49115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2322" y="384464"/>
            <a:ext cx="8274424" cy="251460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AU" dirty="0" smtClean="0"/>
              <a:t>Naming Compounds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387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2609"/>
            <a:ext cx="3590904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Learning Objectives</a:t>
            </a:r>
            <a:endParaRPr lang="en-A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370892"/>
            <a:ext cx="4498548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Activate Prior Knowledge</a:t>
            </a:r>
            <a:endParaRPr lang="en-AU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504649"/>
              </p:ext>
            </p:extLst>
          </p:nvPr>
        </p:nvGraphicFramePr>
        <p:xfrm>
          <a:off x="9280882" y="279778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are we going to learn?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62580" y="819061"/>
            <a:ext cx="9018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AU" sz="2400" dirty="0"/>
              <a:t>Define ionic compounds and covalent compounds</a:t>
            </a:r>
          </a:p>
          <a:p>
            <a:pPr marL="457200" indent="-457200">
              <a:buAutoNum type="arabicPeriod"/>
            </a:pPr>
            <a:r>
              <a:rPr lang="en-AU" sz="2400" dirty="0" smtClean="0"/>
              <a:t>Name simple compounds using scientific conventions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2579" y="3220389"/>
            <a:ext cx="114271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Divide your whiteboard in half.  </a:t>
            </a:r>
          </a:p>
          <a:p>
            <a:endParaRPr lang="en-AU" sz="2400" dirty="0" smtClean="0"/>
          </a:p>
          <a:p>
            <a:r>
              <a:rPr lang="en-AU" sz="2400" dirty="0" smtClean="0"/>
              <a:t>At the top of the left side write metals and at the top of the right side write non-metals.</a:t>
            </a:r>
          </a:p>
          <a:p>
            <a:endParaRPr lang="en-AU" sz="2400" dirty="0" smtClean="0"/>
          </a:p>
          <a:p>
            <a:r>
              <a:rPr lang="en-AU" sz="2400" dirty="0" smtClean="0"/>
              <a:t>Classify the following elements as metals or non-metals</a:t>
            </a:r>
          </a:p>
          <a:p>
            <a:r>
              <a:rPr lang="en-AU" sz="2400" dirty="0" smtClean="0"/>
              <a:t>Sodium		Iron			Carbon</a:t>
            </a:r>
          </a:p>
          <a:p>
            <a:r>
              <a:rPr lang="en-AU" sz="2400" dirty="0" err="1" smtClean="0"/>
              <a:t>Sulfur</a:t>
            </a:r>
            <a:r>
              <a:rPr lang="en-AU" sz="2400" dirty="0"/>
              <a:t>		</a:t>
            </a:r>
            <a:r>
              <a:rPr lang="en-AU" sz="2400" dirty="0" smtClean="0"/>
              <a:t>	Neon			Magnesium</a:t>
            </a:r>
          </a:p>
          <a:p>
            <a:r>
              <a:rPr lang="en-AU" sz="2400" dirty="0" smtClean="0"/>
              <a:t>Oxygen		Tin			Copper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71" y="-22350"/>
            <a:ext cx="653052" cy="6530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027" y="2298697"/>
            <a:ext cx="1074591" cy="85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4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66" y="2902414"/>
            <a:ext cx="1851444" cy="9080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-20052"/>
            <a:ext cx="4023093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905631"/>
              </p:ext>
            </p:extLst>
          </p:nvPr>
        </p:nvGraphicFramePr>
        <p:xfrm>
          <a:off x="9475328" y="148208"/>
          <a:ext cx="2605964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What is an ionic compound</a:t>
                      </a:r>
                      <a:r>
                        <a:rPr lang="en-AU" sz="2400" baseline="0" dirty="0" smtClean="0"/>
                        <a:t>?</a:t>
                      </a:r>
                      <a:endParaRPr lang="en-AU" sz="24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185099"/>
              </p:ext>
            </p:extLst>
          </p:nvPr>
        </p:nvGraphicFramePr>
        <p:xfrm>
          <a:off x="9475328" y="1692337"/>
          <a:ext cx="2605964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Wha</a:t>
                      </a:r>
                      <a:r>
                        <a:rPr lang="en-AU" sz="2400" baseline="0" dirty="0" smtClean="0"/>
                        <a:t>t is a covalent compound</a:t>
                      </a:r>
                      <a:r>
                        <a:rPr lang="en-AU" sz="2400" dirty="0" smtClean="0"/>
                        <a:t>?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5206" y="2934949"/>
            <a:ext cx="1889005" cy="11661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7739" y="889479"/>
            <a:ext cx="7973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/>
              <a:t>Atoms bonded in a compound can be [metal – non-metal], or [non-metal – non-metal]</a:t>
            </a:r>
          </a:p>
          <a:p>
            <a:endParaRPr lang="en-AU" sz="2400" dirty="0"/>
          </a:p>
        </p:txBody>
      </p:sp>
      <p:sp>
        <p:nvSpPr>
          <p:cNvPr id="8" name="Rectangle 7"/>
          <p:cNvSpPr/>
          <p:nvPr/>
        </p:nvSpPr>
        <p:spPr>
          <a:xfrm>
            <a:off x="222980" y="1803079"/>
            <a:ext cx="85702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 smtClean="0"/>
              <a:t>Ionic compounds </a:t>
            </a:r>
            <a:r>
              <a:rPr lang="en-AU" sz="2400" dirty="0" smtClean="0"/>
              <a:t>are made when a metal atom bonds with a non-metal atom.</a:t>
            </a:r>
          </a:p>
          <a:p>
            <a:r>
              <a:rPr lang="en-AU" sz="2400" b="1" dirty="0" smtClean="0"/>
              <a:t>E.g. </a:t>
            </a:r>
            <a:r>
              <a:rPr lang="en-AU" sz="2400" b="1" i="1" dirty="0" smtClean="0"/>
              <a:t>Aluminium oxide (rust)		Sodium chloride (table salt)</a:t>
            </a:r>
            <a:endParaRPr lang="en-AU" sz="2400" dirty="0" smtClean="0"/>
          </a:p>
          <a:p>
            <a:endParaRPr lang="en-AU" sz="2400" b="1" dirty="0" smtClean="0"/>
          </a:p>
          <a:p>
            <a:endParaRPr lang="en-AU" sz="2400" b="1" dirty="0"/>
          </a:p>
          <a:p>
            <a:endParaRPr lang="en-AU" sz="2400" b="1" dirty="0" smtClean="0"/>
          </a:p>
          <a:p>
            <a:r>
              <a:rPr lang="en-AU" sz="2400" b="1" dirty="0" smtClean="0"/>
              <a:t>Covalent compounds </a:t>
            </a:r>
            <a:r>
              <a:rPr lang="en-AU" sz="2400" dirty="0"/>
              <a:t>are made when a </a:t>
            </a:r>
            <a:r>
              <a:rPr lang="en-AU" sz="2400" dirty="0" smtClean="0"/>
              <a:t>non-metal </a:t>
            </a:r>
            <a:r>
              <a:rPr lang="en-AU" sz="2400" dirty="0"/>
              <a:t>atom bonds with </a:t>
            </a:r>
            <a:r>
              <a:rPr lang="en-AU" sz="2400" dirty="0" smtClean="0"/>
              <a:t>another </a:t>
            </a:r>
            <a:r>
              <a:rPr lang="en-AU" sz="2400" i="1" u="sng" dirty="0" smtClean="0"/>
              <a:t>different</a:t>
            </a:r>
            <a:r>
              <a:rPr lang="en-AU" sz="2400" dirty="0" smtClean="0"/>
              <a:t> </a:t>
            </a:r>
            <a:r>
              <a:rPr lang="en-AU" sz="2400" dirty="0"/>
              <a:t>non-metal atom.</a:t>
            </a:r>
          </a:p>
          <a:p>
            <a:endParaRPr lang="en-AU" sz="2400" dirty="0"/>
          </a:p>
          <a:p>
            <a:endParaRPr lang="en-AU" sz="2400" dirty="0" smtClean="0"/>
          </a:p>
          <a:p>
            <a:endParaRPr lang="en-AU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38223" y="1677300"/>
            <a:ext cx="8080491" cy="55786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478468"/>
              </p:ext>
            </p:extLst>
          </p:nvPr>
        </p:nvGraphicFramePr>
        <p:xfrm>
          <a:off x="9475328" y="3236466"/>
          <a:ext cx="2605964" cy="2286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 compound which contains calcium and oxygen in an ionic compound.</a:t>
                      </a:r>
                    </a:p>
                    <a:p>
                      <a:r>
                        <a:rPr lang="en-AU" sz="2400" dirty="0" smtClean="0"/>
                        <a:t>True</a:t>
                      </a:r>
                      <a:r>
                        <a:rPr lang="en-AU" sz="2400" baseline="0" dirty="0" smtClean="0"/>
                        <a:t> or false.</a:t>
                      </a:r>
                      <a:endParaRPr lang="en-AU" sz="24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2980" y="4946208"/>
            <a:ext cx="8570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/>
              <a:t>E.g. </a:t>
            </a:r>
            <a:r>
              <a:rPr lang="en-AU" sz="2400" b="1" smtClean="0"/>
              <a:t>Dihydrogen monoxide</a:t>
            </a:r>
            <a:r>
              <a:rPr lang="en-AU" sz="2400" b="1" i="1" smtClean="0"/>
              <a:t> </a:t>
            </a:r>
            <a:r>
              <a:rPr lang="en-AU" sz="2400" b="1" i="1" dirty="0" smtClean="0"/>
              <a:t>(water)	</a:t>
            </a:r>
            <a:r>
              <a:rPr lang="en-AU" sz="2400" b="1" i="1" dirty="0"/>
              <a:t>	</a:t>
            </a:r>
            <a:r>
              <a:rPr lang="en-AU" sz="2400" b="1" i="1" dirty="0" smtClean="0"/>
              <a:t>Carbon dioxide</a:t>
            </a:r>
            <a:endParaRPr lang="en-AU" sz="2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3610" y="5515729"/>
            <a:ext cx="1542756" cy="10545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352" y="5515729"/>
            <a:ext cx="3243160" cy="12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58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243607"/>
              </p:ext>
            </p:extLst>
          </p:nvPr>
        </p:nvGraphicFramePr>
        <p:xfrm>
          <a:off x="9387041" y="303134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part of the compound</a:t>
                      </a:r>
                      <a:r>
                        <a:rPr lang="en-AU" baseline="0" dirty="0" smtClean="0"/>
                        <a:t> is written first</a:t>
                      </a:r>
                      <a:r>
                        <a:rPr lang="en-AU" dirty="0" smtClean="0"/>
                        <a:t>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641" y="809053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There are some rules for naming chemical compounds.</a:t>
            </a:r>
            <a:endParaRPr lang="en-AU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32628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214060"/>
              </p:ext>
            </p:extLst>
          </p:nvPr>
        </p:nvGraphicFramePr>
        <p:xfrm>
          <a:off x="9387041" y="1838933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is the name of the non-metal</a:t>
                      </a:r>
                      <a:r>
                        <a:rPr lang="en-AU" baseline="0" dirty="0" smtClean="0"/>
                        <a:t> changed?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71936"/>
              </p:ext>
            </p:extLst>
          </p:nvPr>
        </p:nvGraphicFramePr>
        <p:xfrm>
          <a:off x="9387041" y="3100412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would you change “carbon” when writing an</a:t>
                      </a:r>
                      <a:r>
                        <a:rPr lang="en-AU" baseline="0" dirty="0" smtClean="0"/>
                        <a:t> ionic compound name?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2641" y="1550558"/>
            <a:ext cx="700291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b="1" dirty="0" smtClean="0"/>
              <a:t>Naming Ionic Compounds </a:t>
            </a:r>
            <a:r>
              <a:rPr lang="en-AU" sz="2400" b="1" i="1" dirty="0" smtClean="0"/>
              <a:t>[metal – non-metal]</a:t>
            </a:r>
          </a:p>
          <a:p>
            <a:pPr marL="0" lvl="1"/>
            <a:endParaRPr lang="en-AU" sz="2400" b="1" i="1" dirty="0"/>
          </a:p>
          <a:p>
            <a:pPr lvl="1" indent="-457200">
              <a:buAutoNum type="arabicPeriod"/>
            </a:pPr>
            <a:r>
              <a:rPr lang="en-AU" sz="2400" dirty="0" smtClean="0"/>
              <a:t>Write the name of the metal </a:t>
            </a:r>
            <a:r>
              <a:rPr lang="en-AU" sz="2400" b="1" dirty="0" smtClean="0"/>
              <a:t>first</a:t>
            </a:r>
            <a:endParaRPr lang="en-AU" sz="2400" dirty="0" smtClean="0"/>
          </a:p>
          <a:p>
            <a:pPr lvl="1" indent="-457200">
              <a:buAutoNum type="arabicPeriod"/>
            </a:pPr>
            <a:r>
              <a:rPr lang="en-AU" sz="2400" dirty="0" smtClean="0"/>
              <a:t>Write the name of the non-metal </a:t>
            </a:r>
            <a:r>
              <a:rPr lang="en-AU" sz="2400" b="1" dirty="0" smtClean="0"/>
              <a:t>second</a:t>
            </a:r>
            <a:r>
              <a:rPr lang="en-AU" sz="2400" dirty="0" smtClean="0"/>
              <a:t> and change the ending to </a:t>
            </a:r>
            <a:r>
              <a:rPr lang="en-AU" sz="2400" b="1" dirty="0" smtClean="0"/>
              <a:t>–ide</a:t>
            </a:r>
          </a:p>
          <a:p>
            <a:pPr lvl="1" indent="-457200">
              <a:buAutoNum type="arabicPeriod"/>
            </a:pPr>
            <a:endParaRPr lang="en-AU" sz="2400" b="1" dirty="0"/>
          </a:p>
          <a:p>
            <a:pPr marL="0" lvl="1"/>
            <a:r>
              <a:rPr lang="en-AU" sz="2400" b="1" dirty="0" smtClean="0"/>
              <a:t>i.e. hydrogen		=	hydr</a:t>
            </a:r>
            <a:r>
              <a:rPr lang="en-AU" sz="2400" b="1" u="sng" dirty="0" smtClean="0"/>
              <a:t>ide</a:t>
            </a:r>
          </a:p>
          <a:p>
            <a:pPr marL="0" lvl="1"/>
            <a:r>
              <a:rPr lang="en-AU" sz="2400" b="1" dirty="0" smtClean="0"/>
              <a:t>       oxygen		=	ox</a:t>
            </a:r>
            <a:r>
              <a:rPr lang="en-AU" sz="2400" b="1" u="sng" dirty="0" smtClean="0"/>
              <a:t>ide</a:t>
            </a:r>
            <a:endParaRPr lang="en-AU" sz="2400" b="1" i="1" u="sng" dirty="0" smtClean="0"/>
          </a:p>
          <a:p>
            <a:pPr marL="0" lvl="1"/>
            <a:r>
              <a:rPr lang="en-AU" sz="2400" b="1" i="1" dirty="0"/>
              <a:t> </a:t>
            </a:r>
            <a:r>
              <a:rPr lang="en-AU" sz="2400" b="1" i="1" dirty="0" smtClean="0"/>
              <a:t>      </a:t>
            </a:r>
            <a:r>
              <a:rPr lang="en-AU" sz="2400" b="1" dirty="0" smtClean="0"/>
              <a:t>nitrogen		=	nitr</a:t>
            </a:r>
            <a:r>
              <a:rPr lang="en-AU" sz="2400" b="1" u="sng" dirty="0" smtClean="0"/>
              <a:t>ide</a:t>
            </a:r>
            <a:endParaRPr lang="en-AU" sz="2400" b="1" dirty="0" smtClean="0"/>
          </a:p>
          <a:p>
            <a:pPr marL="0" lvl="1"/>
            <a:r>
              <a:rPr lang="en-AU" sz="2400" b="1" dirty="0"/>
              <a:t> </a:t>
            </a:r>
            <a:r>
              <a:rPr lang="en-AU" sz="2400" b="1" dirty="0" smtClean="0"/>
              <a:t>     chlorine		=	chlor</a:t>
            </a:r>
            <a:r>
              <a:rPr lang="en-AU" sz="2400" b="1" u="sng" dirty="0" smtClean="0"/>
              <a:t>ide</a:t>
            </a:r>
            <a:endParaRPr lang="en-AU" sz="2400" b="1" dirty="0" smtClean="0"/>
          </a:p>
          <a:p>
            <a:pPr marL="0" lvl="1"/>
            <a:r>
              <a:rPr lang="en-AU" sz="2400" b="1" dirty="0" smtClean="0"/>
              <a:t>       fluorine		=	fluor</a:t>
            </a:r>
            <a:r>
              <a:rPr lang="en-AU" sz="2400" b="1" u="sng" dirty="0" smtClean="0"/>
              <a:t>ide</a:t>
            </a:r>
            <a:endParaRPr lang="en-AU" sz="2400" b="1" dirty="0" smtClean="0"/>
          </a:p>
          <a:p>
            <a:pPr marL="0" lvl="1"/>
            <a:r>
              <a:rPr lang="en-AU" sz="2400" b="1" dirty="0" smtClean="0"/>
              <a:t>       bromine		=	brom</a:t>
            </a:r>
            <a:r>
              <a:rPr lang="en-AU" sz="2400" b="1" u="sng" dirty="0" smtClean="0"/>
              <a:t>ide</a:t>
            </a:r>
            <a:endParaRPr lang="en-AU" sz="2400" b="1" dirty="0" smtClean="0"/>
          </a:p>
          <a:p>
            <a:pPr marL="0" lvl="1"/>
            <a:endParaRPr lang="en-AU" sz="24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712573"/>
              </p:ext>
            </p:extLst>
          </p:nvPr>
        </p:nvGraphicFramePr>
        <p:xfrm>
          <a:off x="7395815" y="5395444"/>
          <a:ext cx="459719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9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/>
                        <a:t>Reminder: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b="0" dirty="0" smtClean="0"/>
                        <a:t>Each new atom begins with a CAPITAL</a:t>
                      </a:r>
                      <a:r>
                        <a:rPr lang="en-AU" sz="2000" b="0" baseline="0" dirty="0" smtClean="0"/>
                        <a:t> letter.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103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905632"/>
              </p:ext>
            </p:extLst>
          </p:nvPr>
        </p:nvGraphicFramePr>
        <p:xfrm>
          <a:off x="9387041" y="303134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part of the compound</a:t>
                      </a:r>
                      <a:r>
                        <a:rPr lang="en-AU" baseline="0" dirty="0" smtClean="0"/>
                        <a:t> is written first</a:t>
                      </a:r>
                      <a:r>
                        <a:rPr lang="en-AU" dirty="0" smtClean="0"/>
                        <a:t>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655" y="752297"/>
            <a:ext cx="700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/>
              <a:t>There are some rules for naming chemical compounds.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38223" y="1256910"/>
            <a:ext cx="7151752" cy="2024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304048"/>
              </p:ext>
            </p:extLst>
          </p:nvPr>
        </p:nvGraphicFramePr>
        <p:xfrm>
          <a:off x="9387041" y="1808261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is the metal in the chemical formula?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100142"/>
              </p:ext>
            </p:extLst>
          </p:nvPr>
        </p:nvGraphicFramePr>
        <p:xfrm>
          <a:off x="9387041" y="4269875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4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is the name of the non-metal</a:t>
                      </a:r>
                      <a:r>
                        <a:rPr lang="en-AU" baseline="0" dirty="0" smtClean="0"/>
                        <a:t> changed?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7062" y="2925111"/>
            <a:ext cx="70029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AU" sz="2400" dirty="0" smtClean="0"/>
              <a:t>Chemical formula:  </a:t>
            </a:r>
            <a:r>
              <a:rPr lang="en-AU" sz="2400" dirty="0" err="1" smtClean="0"/>
              <a:t>MgO</a:t>
            </a:r>
            <a:endParaRPr lang="en-AU" sz="2400" dirty="0" smtClean="0"/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name of the metal first</a:t>
            </a:r>
            <a:endParaRPr lang="en-AU" sz="2400" dirty="0"/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Magnesium</a:t>
            </a:r>
            <a:endParaRPr lang="en-AU" sz="2400" dirty="0">
              <a:solidFill>
                <a:srgbClr val="7030A0"/>
              </a:solidFill>
            </a:endParaRP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Write the name of the non-metal second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Magnesium oxygen</a:t>
            </a:r>
          </a:p>
          <a:p>
            <a:pPr marL="0" lvl="1"/>
            <a:endParaRPr lang="en-AU" sz="2400" dirty="0" smtClean="0"/>
          </a:p>
          <a:p>
            <a:pPr marL="0" lvl="1"/>
            <a:r>
              <a:rPr lang="en-AU" sz="2400" dirty="0" smtClean="0"/>
              <a:t>Change the ending of the non-metal to -ide</a:t>
            </a:r>
          </a:p>
          <a:p>
            <a:pPr marL="0" lvl="1"/>
            <a:r>
              <a:rPr lang="en-AU" sz="2400" dirty="0" smtClean="0">
                <a:solidFill>
                  <a:srgbClr val="7030A0"/>
                </a:solidFill>
              </a:rPr>
              <a:t>	Magnesium oxide</a:t>
            </a:r>
            <a:endParaRPr lang="en-AU" sz="2400" dirty="0">
              <a:solidFill>
                <a:srgbClr val="7030A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="" xmlns:a16="http://schemas.microsoft.com/office/drawing/2014/main" id="{54A87F7F-1DD1-4B91-8473-3DDC29F65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151685"/>
              </p:ext>
            </p:extLst>
          </p:nvPr>
        </p:nvGraphicFramePr>
        <p:xfrm>
          <a:off x="7395815" y="5503700"/>
          <a:ext cx="459719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9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Hint:</a:t>
                      </a:r>
                      <a:endParaRPr lang="en-A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b="0" dirty="0" smtClean="0"/>
                        <a:t>The numbers in an ionic compound formula are NOT written in the name.</a:t>
                      </a:r>
                      <a:endParaRPr lang="en-AU" sz="20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7062" y="1447783"/>
            <a:ext cx="5873781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AU" b="1" dirty="0" smtClean="0"/>
              <a:t>Naming Ionic Compounds </a:t>
            </a:r>
            <a:r>
              <a:rPr lang="en-AU" b="1" i="1" dirty="0" smtClean="0"/>
              <a:t>[metal – non-metal]</a:t>
            </a:r>
          </a:p>
          <a:p>
            <a:pPr lvl="1" indent="-457200">
              <a:buAutoNum type="arabicPeriod"/>
            </a:pPr>
            <a:r>
              <a:rPr lang="en-AU" dirty="0" smtClean="0"/>
              <a:t>Write the name of the metal </a:t>
            </a:r>
            <a:r>
              <a:rPr lang="en-AU" b="1" dirty="0" smtClean="0"/>
              <a:t>first</a:t>
            </a:r>
            <a:endParaRPr lang="en-AU" dirty="0" smtClean="0"/>
          </a:p>
          <a:p>
            <a:pPr lvl="1" indent="-457200">
              <a:buAutoNum type="arabicPeriod"/>
            </a:pPr>
            <a:r>
              <a:rPr lang="en-AU" dirty="0" smtClean="0"/>
              <a:t>Write the name of the non-metal </a:t>
            </a:r>
            <a:r>
              <a:rPr lang="en-AU" b="1" dirty="0" smtClean="0"/>
              <a:t>second</a:t>
            </a:r>
            <a:r>
              <a:rPr lang="en-AU" dirty="0" smtClean="0"/>
              <a:t> and change the ending to </a:t>
            </a:r>
            <a:r>
              <a:rPr lang="en-AU" b="1" dirty="0" smtClean="0"/>
              <a:t>–ide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84695"/>
              </p:ext>
            </p:extLst>
          </p:nvPr>
        </p:nvGraphicFramePr>
        <p:xfrm>
          <a:off x="9387041" y="3039068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3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</a:t>
                      </a:r>
                      <a:r>
                        <a:rPr lang="en-AU" baseline="0" dirty="0" smtClean="0"/>
                        <a:t> is the non-metal in the chemical formula?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35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8FE687-B0E4-408A-86A5-331333FE8D74}"/>
</file>

<file path=customXml/itemProps2.xml><?xml version="1.0" encoding="utf-8"?>
<ds:datastoreItem xmlns:ds="http://schemas.openxmlformats.org/officeDocument/2006/customXml" ds:itemID="{DBA6AAB8-ED45-4D93-9C64-E152174516DB}"/>
</file>

<file path=customXml/itemProps3.xml><?xml version="1.0" encoding="utf-8"?>
<ds:datastoreItem xmlns:ds="http://schemas.openxmlformats.org/officeDocument/2006/customXml" ds:itemID="{A7D7991D-C38A-4616-9063-20F923137DE6}"/>
</file>

<file path=docProps/app.xml><?xml version="1.0" encoding="utf-8"?>
<Properties xmlns="http://schemas.openxmlformats.org/officeDocument/2006/extended-properties" xmlns:vt="http://schemas.openxmlformats.org/officeDocument/2006/docPropsVTypes">
  <TotalTime>5333</TotalTime>
  <Words>1812</Words>
  <Application>Microsoft Office PowerPoint</Application>
  <PresentationFormat>Widescreen</PresentationFormat>
  <Paragraphs>459</Paragraphs>
  <Slides>19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Janda Everyday Casual</vt:lpstr>
      <vt:lpstr>Wingdings</vt:lpstr>
      <vt:lpstr>Office Theme</vt:lpstr>
      <vt:lpstr>PowerPoint Presentation</vt:lpstr>
      <vt:lpstr>Daily review</vt:lpstr>
      <vt:lpstr>Daily review</vt:lpstr>
      <vt:lpstr>Daily review</vt:lpstr>
      <vt:lpstr>Naming Compounds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Science</dc:title>
  <dc:creator>Microsoft account</dc:creator>
  <cp:lastModifiedBy>janelle.lagrange@gmail.com</cp:lastModifiedBy>
  <cp:revision>326</cp:revision>
  <cp:lastPrinted>2017-04-18T22:41:05Z</cp:lastPrinted>
  <dcterms:created xsi:type="dcterms:W3CDTF">2017-01-28T08:32:28Z</dcterms:created>
  <dcterms:modified xsi:type="dcterms:W3CDTF">2018-05-13T01:25:08Z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