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71" r:id="rId4"/>
    <p:sldId id="270" r:id="rId5"/>
    <p:sldId id="265" r:id="rId6"/>
    <p:sldId id="263" r:id="rId7"/>
    <p:sldId id="258" r:id="rId8"/>
    <p:sldId id="259" r:id="rId9"/>
    <p:sldId id="266" r:id="rId10"/>
    <p:sldId id="267" r:id="rId11"/>
    <p:sldId id="260" r:id="rId12"/>
    <p:sldId id="261" r:id="rId13"/>
    <p:sldId id="262" r:id="rId14"/>
    <p:sldId id="273" r:id="rId15"/>
    <p:sldId id="268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59" autoAdjust="0"/>
    <p:restoredTop sz="94670" autoAdjust="0"/>
  </p:normalViewPr>
  <p:slideViewPr>
    <p:cSldViewPr snapToGrid="0">
      <p:cViewPr varScale="1">
        <p:scale>
          <a:sx n="86" d="100"/>
          <a:sy n="86" d="100"/>
        </p:scale>
        <p:origin x="35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8628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63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30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074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163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428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453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128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323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16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446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726FA-289A-47A4-9DB2-36250D803CC9}" type="datetimeFigureOut">
              <a:rPr lang="en-AU" smtClean="0"/>
              <a:t>13/05/2018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629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429041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Daily Review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86524" y="785907"/>
            <a:ext cx="10955911" cy="526297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AU" sz="2800" b="1" dirty="0"/>
              <a:t>Converting grams to kilograms </a:t>
            </a:r>
            <a:r>
              <a:rPr lang="en-AU" sz="2800" dirty="0">
                <a:solidFill>
                  <a:srgbClr val="92D050"/>
                </a:solidFill>
              </a:rPr>
              <a:t>(Remember: 1000 g = 1 kg)</a:t>
            </a:r>
          </a:p>
          <a:p>
            <a:r>
              <a:rPr lang="en-AU" sz="2800" dirty="0"/>
              <a:t>Step 1. Determine the units you are converting to.</a:t>
            </a:r>
          </a:p>
          <a:p>
            <a:r>
              <a:rPr lang="en-AU" sz="2800" dirty="0"/>
              <a:t>Step 2. Divide the number by 1000, by moving the decimal point </a:t>
            </a:r>
            <a:r>
              <a:rPr lang="en-AU" sz="2800" b="1" dirty="0"/>
              <a:t>3 places </a:t>
            </a:r>
            <a:r>
              <a:rPr lang="en-AU" sz="2800" dirty="0"/>
              <a:t>to the </a:t>
            </a:r>
            <a:r>
              <a:rPr lang="en-AU" sz="2800" b="1" dirty="0"/>
              <a:t>left</a:t>
            </a:r>
            <a:r>
              <a:rPr lang="en-AU" sz="2800" dirty="0"/>
              <a:t>. If there are not enough numbers to move the decimal place, add zeros as necessary.</a:t>
            </a:r>
          </a:p>
          <a:p>
            <a:r>
              <a:rPr lang="en-AU" sz="2800" dirty="0"/>
              <a:t>Step 3. Rewrite your number and add the correct units.</a:t>
            </a:r>
          </a:p>
          <a:p>
            <a:endParaRPr lang="en-AU" sz="2800" dirty="0" smtClean="0">
              <a:latin typeface="+mj-lt"/>
            </a:endParaRPr>
          </a:p>
          <a:p>
            <a:r>
              <a:rPr lang="en-AU" sz="2800" dirty="0" smtClean="0"/>
              <a:t>Convert 86</a:t>
            </a:r>
            <a:r>
              <a:rPr lang="en-AU" sz="2800" b="1" dirty="0" smtClean="0"/>
              <a:t>g</a:t>
            </a:r>
            <a:r>
              <a:rPr lang="en-AU" sz="2800" dirty="0" smtClean="0"/>
              <a:t> </a:t>
            </a:r>
            <a:r>
              <a:rPr lang="en-AU" sz="2800" dirty="0"/>
              <a:t>into k</a:t>
            </a:r>
            <a:r>
              <a:rPr lang="en-AU" sz="2800" b="1" dirty="0"/>
              <a:t>g</a:t>
            </a:r>
          </a:p>
          <a:p>
            <a:r>
              <a:rPr lang="en-AU" sz="2800" dirty="0"/>
              <a:t>Step 1: Converting to </a:t>
            </a:r>
            <a:r>
              <a:rPr lang="en-AU" sz="2800" b="1" dirty="0">
                <a:solidFill>
                  <a:srgbClr val="92D050"/>
                </a:solidFill>
              </a:rPr>
              <a:t>kg</a:t>
            </a:r>
          </a:p>
          <a:p>
            <a:r>
              <a:rPr lang="en-AU" sz="2800" dirty="0"/>
              <a:t>Step 2: Move the decimal point 3 places to the left 	</a:t>
            </a:r>
            <a:r>
              <a:rPr lang="en-AU" sz="2800" dirty="0" smtClean="0"/>
              <a:t>86</a:t>
            </a:r>
            <a:endParaRPr lang="en-AU" sz="2800" dirty="0"/>
          </a:p>
          <a:p>
            <a:r>
              <a:rPr lang="en-AU" sz="2800" dirty="0"/>
              <a:t>Step 3: Rewrite the number with units			</a:t>
            </a:r>
            <a:r>
              <a:rPr lang="en-AU" sz="2800" dirty="0" smtClean="0"/>
              <a:t>0.086kg</a:t>
            </a:r>
            <a:endParaRPr lang="en-AU" sz="2800" dirty="0"/>
          </a:p>
          <a:p>
            <a:endParaRPr lang="en-AU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3973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6086422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7555" y="926852"/>
            <a:ext cx="8924214" cy="12011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/>
              <a:t>To make sure an experiment is fair, scientists must identify and control variables that may affect the experiment</a:t>
            </a:r>
            <a:r>
              <a:rPr lang="en-AU" sz="2800" dirty="0" smtClean="0"/>
              <a:t>.</a:t>
            </a:r>
            <a:endParaRPr lang="en-AU" sz="32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443884"/>
              </p:ext>
            </p:extLst>
          </p:nvPr>
        </p:nvGraphicFramePr>
        <p:xfrm>
          <a:off x="9294125" y="5034286"/>
          <a:ext cx="2646908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Variable:  something</a:t>
                      </a:r>
                      <a:r>
                        <a:rPr lang="en-AU" baseline="0" dirty="0" smtClean="0"/>
                        <a:t> that can affect the outcome of an experiment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641935"/>
              </p:ext>
            </p:extLst>
          </p:nvPr>
        </p:nvGraphicFramePr>
        <p:xfrm>
          <a:off x="9328245" y="279779"/>
          <a:ext cx="2605964" cy="140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1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What is being deliberately changed in the</a:t>
                      </a:r>
                      <a:r>
                        <a:rPr lang="en-AU" sz="2000" baseline="0" dirty="0" smtClean="0"/>
                        <a:t> experiment?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40944" y="2279176"/>
            <a:ext cx="9123528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254143"/>
              </p:ext>
            </p:extLst>
          </p:nvPr>
        </p:nvGraphicFramePr>
        <p:xfrm>
          <a:off x="9325796" y="1871792"/>
          <a:ext cx="2605964" cy="140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2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What</a:t>
                      </a:r>
                      <a:r>
                        <a:rPr lang="en-AU" sz="2000" baseline="0" dirty="0" smtClean="0"/>
                        <a:t> is being measured in the experiment?</a:t>
                      </a:r>
                      <a:endParaRPr lang="en-AU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267555" y="2386006"/>
            <a:ext cx="8924214" cy="413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Aim:  To find out if smaller pieces of ice melt faster than larger pieces.</a:t>
            </a:r>
          </a:p>
          <a:p>
            <a:endParaRPr lang="en-AU" sz="2800" dirty="0"/>
          </a:p>
          <a:p>
            <a:r>
              <a:rPr lang="en-AU" sz="2800" dirty="0" smtClean="0"/>
              <a:t>Independent variable (changed):</a:t>
            </a:r>
          </a:p>
          <a:p>
            <a:endParaRPr lang="en-AU" sz="2800" dirty="0"/>
          </a:p>
          <a:p>
            <a:r>
              <a:rPr lang="en-AU" sz="2800" dirty="0" smtClean="0"/>
              <a:t>Dependent variable (measured):</a:t>
            </a:r>
          </a:p>
          <a:p>
            <a:endParaRPr lang="en-AU" sz="2800" dirty="0"/>
          </a:p>
          <a:p>
            <a:r>
              <a:rPr lang="en-AU" sz="2800" dirty="0" smtClean="0"/>
              <a:t>Controlled variables (kept the same):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285351"/>
              </p:ext>
            </p:extLst>
          </p:nvPr>
        </p:nvGraphicFramePr>
        <p:xfrm>
          <a:off x="9328567" y="3456059"/>
          <a:ext cx="2605964" cy="140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3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dirty="0" smtClean="0"/>
                        <a:t>What</a:t>
                      </a:r>
                      <a:r>
                        <a:rPr lang="en-AU" sz="2000" baseline="0" dirty="0" smtClean="0"/>
                        <a:t> should be kept the same in the experiment?</a:t>
                      </a:r>
                      <a:endParaRPr lang="en-AU" sz="2000" dirty="0" smtClean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816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014888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Relevance</a:t>
            </a:r>
            <a:endParaRPr lang="en-AU" sz="32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54676" y="991675"/>
            <a:ext cx="8924214" cy="49965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Understanding the different types of variables will help you to plan a fair experiment, changing only one variable at a time.</a:t>
            </a:r>
          </a:p>
          <a:p>
            <a:endParaRPr lang="en-AU" sz="2800" dirty="0" smtClean="0"/>
          </a:p>
          <a:p>
            <a:endParaRPr lang="en-AU" sz="28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856938"/>
              </p:ext>
            </p:extLst>
          </p:nvPr>
        </p:nvGraphicFramePr>
        <p:xfrm>
          <a:off x="9294125" y="5034286"/>
          <a:ext cx="2646908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Variable:  something</a:t>
                      </a:r>
                      <a:r>
                        <a:rPr lang="en-AU" baseline="0" dirty="0" smtClean="0"/>
                        <a:t> that can affect the outcome of an experiment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55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311405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Closure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7555" y="839498"/>
            <a:ext cx="10694854" cy="6787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For the aim above, what is the </a:t>
            </a:r>
            <a:r>
              <a:rPr lang="en-AU" sz="2800" b="1" dirty="0" smtClean="0"/>
              <a:t>independent</a:t>
            </a:r>
            <a:r>
              <a:rPr lang="en-AU" sz="2800" dirty="0" smtClean="0"/>
              <a:t> variable (changed)?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586805" y="247291"/>
            <a:ext cx="9242885" cy="4856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/>
              <a:t>Aim:  To find out if warmer conditions make mould grow faster.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090326"/>
            <a:ext cx="2311405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Closure</a:t>
            </a:r>
            <a:endParaRPr lang="en-A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-1" y="4032971"/>
            <a:ext cx="2311405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Closure</a:t>
            </a:r>
            <a:endParaRPr lang="en-AU" sz="3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67555" y="2828868"/>
            <a:ext cx="10694854" cy="6787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For the aim above, what is the </a:t>
            </a:r>
            <a:r>
              <a:rPr lang="en-AU" sz="2800" b="1" dirty="0" smtClean="0"/>
              <a:t>dependent</a:t>
            </a:r>
            <a:r>
              <a:rPr lang="en-AU" sz="2800" dirty="0" smtClean="0"/>
              <a:t> variable (measured)?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67555" y="4818238"/>
            <a:ext cx="10694854" cy="6787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For the aim above, what are two </a:t>
            </a:r>
            <a:r>
              <a:rPr lang="en-AU" sz="2800" b="1" dirty="0" smtClean="0"/>
              <a:t>controlled </a:t>
            </a:r>
            <a:r>
              <a:rPr lang="en-AU" sz="2800" dirty="0" smtClean="0"/>
              <a:t>variables (kept the same)?</a:t>
            </a:r>
          </a:p>
        </p:txBody>
      </p:sp>
    </p:spTree>
    <p:extLst>
      <p:ext uri="{BB962C8B-B14F-4D97-AF65-F5344CB8AC3E}">
        <p14:creationId xmlns:p14="http://schemas.microsoft.com/office/powerpoint/2010/main" val="345756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 animBg="1"/>
      <p:bldP spid="8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3895468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Independent Practice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7554" y="833058"/>
            <a:ext cx="11447849" cy="5556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/>
              <a:t>Reminder: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AU" sz="2800" dirty="0"/>
              <a:t>Independent variable is the one that is deliberately changed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AU" sz="2800" dirty="0"/>
              <a:t>Dependent variable is the one that is tested or measured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AU" sz="2800" dirty="0"/>
              <a:t>Controlled variables are kept the same</a:t>
            </a:r>
          </a:p>
          <a:p>
            <a:endParaRPr lang="en-AU" sz="2800" dirty="0"/>
          </a:p>
          <a:p>
            <a:pPr>
              <a:lnSpc>
                <a:spcPct val="150000"/>
              </a:lnSpc>
            </a:pPr>
            <a:r>
              <a:rPr lang="en-AU" sz="2800" dirty="0"/>
              <a:t>Identify the variables in the following experimental purpose:</a:t>
            </a:r>
          </a:p>
          <a:p>
            <a:pPr>
              <a:lnSpc>
                <a:spcPct val="150000"/>
              </a:lnSpc>
            </a:pPr>
            <a:endParaRPr lang="en-AU" sz="2800" dirty="0"/>
          </a:p>
          <a:p>
            <a:pPr>
              <a:lnSpc>
                <a:spcPct val="150000"/>
              </a:lnSpc>
            </a:pPr>
            <a:r>
              <a:rPr lang="en-AU" sz="2800" dirty="0"/>
              <a:t>To find out if the amount of food given to fish affects their </a:t>
            </a:r>
            <a:r>
              <a:rPr lang="en-AU" sz="2800" dirty="0" smtClean="0"/>
              <a:t>weight</a:t>
            </a:r>
          </a:p>
          <a:p>
            <a:pPr>
              <a:lnSpc>
                <a:spcPct val="150000"/>
              </a:lnSpc>
            </a:pPr>
            <a:r>
              <a:rPr lang="en-AU" sz="2800" dirty="0"/>
              <a:t>To find out if the type of food affects how quickly mould </a:t>
            </a:r>
            <a:r>
              <a:rPr lang="en-AU" sz="2800" dirty="0" smtClean="0"/>
              <a:t>grows</a:t>
            </a:r>
          </a:p>
          <a:p>
            <a:pPr>
              <a:lnSpc>
                <a:spcPct val="150000"/>
              </a:lnSpc>
            </a:pPr>
            <a:r>
              <a:rPr lang="en-AU" sz="2800" dirty="0"/>
              <a:t>To find out if temperature affects how quickly water evaporates</a:t>
            </a:r>
            <a:endParaRPr lang="en-AU" sz="2800" b="1" dirty="0"/>
          </a:p>
        </p:txBody>
      </p:sp>
    </p:spTree>
    <p:extLst>
      <p:ext uri="{BB962C8B-B14F-4D97-AF65-F5344CB8AC3E}">
        <p14:creationId xmlns:p14="http://schemas.microsoft.com/office/powerpoint/2010/main" val="375474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3895468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Independent Practice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7555" y="833058"/>
            <a:ext cx="8924214" cy="34452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Either on connect or a paper copy, complete the worksheet on variables.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58347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429041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Daily Review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39947" y="982288"/>
            <a:ext cx="10955911" cy="353943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AU" sz="2800" dirty="0" smtClean="0">
                <a:latin typeface="+mj-lt"/>
              </a:rPr>
              <a:t>Reminder: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j-lt"/>
              </a:rPr>
              <a:t>Independent variable is the one that is deliberately changed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j-lt"/>
              </a:rPr>
              <a:t>Dependent variable is the one that is tested or measured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j-lt"/>
              </a:rPr>
              <a:t>Controlled variables are kept the same</a:t>
            </a:r>
          </a:p>
          <a:p>
            <a:endParaRPr lang="en-AU" sz="28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+mj-lt"/>
              </a:rPr>
              <a:t>Identify the variables in the following experimental purpose:</a:t>
            </a:r>
            <a:endParaRPr lang="en-AU" sz="28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AU" sz="2800" b="1" dirty="0" smtClean="0">
                <a:latin typeface="+mj-lt"/>
              </a:rPr>
              <a:t>To </a:t>
            </a:r>
            <a:r>
              <a:rPr lang="en-AU" sz="2800" b="1" dirty="0" smtClean="0">
                <a:latin typeface="+mj-lt"/>
              </a:rPr>
              <a:t>find out if the temperature of the water affects how fast salt dissolves.</a:t>
            </a:r>
          </a:p>
        </p:txBody>
      </p:sp>
    </p:spTree>
    <p:extLst>
      <p:ext uri="{BB962C8B-B14F-4D97-AF65-F5344CB8AC3E}">
        <p14:creationId xmlns:p14="http://schemas.microsoft.com/office/powerpoint/2010/main" val="178485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429041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Daily Review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39947" y="982288"/>
            <a:ext cx="10955911" cy="353943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AU" sz="2800" dirty="0" smtClean="0">
                <a:latin typeface="+mj-lt"/>
              </a:rPr>
              <a:t>Reminder: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j-lt"/>
              </a:rPr>
              <a:t>Independent variable is the one that is deliberately changed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j-lt"/>
              </a:rPr>
              <a:t>Dependent variable is the one that is tested or measured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AU" sz="2800" dirty="0" smtClean="0">
                <a:latin typeface="+mj-lt"/>
              </a:rPr>
              <a:t>Controlled variables are kept the same</a:t>
            </a:r>
          </a:p>
          <a:p>
            <a:endParaRPr lang="en-AU" sz="28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AU" sz="2800" dirty="0" smtClean="0">
                <a:latin typeface="+mj-lt"/>
              </a:rPr>
              <a:t>Identify the variables in the following experimental purpose:</a:t>
            </a:r>
            <a:endParaRPr lang="en-AU" sz="28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AU" sz="2800" b="1" smtClean="0">
                <a:latin typeface="+mj-lt"/>
              </a:rPr>
              <a:t>To </a:t>
            </a:r>
            <a:r>
              <a:rPr lang="en-AU" sz="2800" b="1" dirty="0" smtClean="0">
                <a:latin typeface="+mj-lt"/>
              </a:rPr>
              <a:t>find out if different types of water boil at different temperatures.</a:t>
            </a:r>
          </a:p>
        </p:txBody>
      </p:sp>
    </p:spTree>
    <p:extLst>
      <p:ext uri="{BB962C8B-B14F-4D97-AF65-F5344CB8AC3E}">
        <p14:creationId xmlns:p14="http://schemas.microsoft.com/office/powerpoint/2010/main" val="159253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429041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Daily Review</a:t>
            </a:r>
            <a:endParaRPr lang="en-AU" sz="3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2222" y="838058"/>
            <a:ext cx="11982893" cy="54768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latin typeface="+mn-lt"/>
              </a:rPr>
              <a:t>Converting seconds to minutes</a:t>
            </a:r>
            <a:r>
              <a:rPr lang="en-AU" sz="2800" dirty="0" smtClean="0">
                <a:solidFill>
                  <a:srgbClr val="92D050"/>
                </a:solidFill>
              </a:rPr>
              <a:t>(Remember</a:t>
            </a:r>
            <a:r>
              <a:rPr lang="en-AU" sz="2800" dirty="0">
                <a:solidFill>
                  <a:srgbClr val="92D050"/>
                </a:solidFill>
              </a:rPr>
              <a:t>: </a:t>
            </a:r>
            <a:r>
              <a:rPr lang="en-AU" sz="2800" dirty="0" smtClean="0">
                <a:solidFill>
                  <a:srgbClr val="92D050"/>
                </a:solidFill>
              </a:rPr>
              <a:t>1:00 min </a:t>
            </a:r>
            <a:r>
              <a:rPr lang="en-AU" sz="2800" dirty="0">
                <a:solidFill>
                  <a:srgbClr val="92D050"/>
                </a:solidFill>
              </a:rPr>
              <a:t>= </a:t>
            </a:r>
            <a:r>
              <a:rPr lang="en-AU" sz="2800" dirty="0" smtClean="0">
                <a:solidFill>
                  <a:srgbClr val="92D050"/>
                </a:solidFill>
              </a:rPr>
              <a:t>60 sec)</a:t>
            </a:r>
            <a:endParaRPr lang="en-AU" sz="2800" dirty="0">
              <a:solidFill>
                <a:srgbClr val="92D050"/>
              </a:solidFill>
            </a:endParaRPr>
          </a:p>
          <a:p>
            <a:r>
              <a:rPr lang="en-AU" sz="2800" dirty="0">
                <a:latin typeface="+mn-lt"/>
              </a:rPr>
              <a:t>Step 1. Determine the units you are converting to.</a:t>
            </a:r>
          </a:p>
          <a:p>
            <a:r>
              <a:rPr lang="en-AU" sz="2800" dirty="0">
                <a:latin typeface="+mn-lt"/>
              </a:rPr>
              <a:t>Step 2. </a:t>
            </a:r>
            <a:r>
              <a:rPr lang="en-AU" sz="2800" u="sng" dirty="0">
                <a:latin typeface="+mn-lt"/>
              </a:rPr>
              <a:t>Divide</a:t>
            </a:r>
            <a:r>
              <a:rPr lang="en-AU" sz="2800" dirty="0">
                <a:latin typeface="+mn-lt"/>
              </a:rPr>
              <a:t> the number of </a:t>
            </a:r>
            <a:r>
              <a:rPr lang="en-AU" sz="2800" u="sng" dirty="0">
                <a:latin typeface="+mn-lt"/>
              </a:rPr>
              <a:t>seconds by 60</a:t>
            </a:r>
            <a:r>
              <a:rPr lang="en-AU" sz="2800" dirty="0">
                <a:latin typeface="+mn-lt"/>
              </a:rPr>
              <a:t>. Keep the </a:t>
            </a:r>
            <a:r>
              <a:rPr lang="en-AU" sz="2800" u="sng" dirty="0">
                <a:latin typeface="+mn-lt"/>
              </a:rPr>
              <a:t>whole number</a:t>
            </a:r>
          </a:p>
          <a:p>
            <a:r>
              <a:rPr lang="en-AU" sz="2800" dirty="0">
                <a:latin typeface="+mn-lt"/>
              </a:rPr>
              <a:t>Step 3. </a:t>
            </a:r>
            <a:r>
              <a:rPr lang="en-AU" sz="2800" u="sng" dirty="0">
                <a:latin typeface="+mn-lt"/>
              </a:rPr>
              <a:t>Multiply the decimal by 60 </a:t>
            </a:r>
            <a:r>
              <a:rPr lang="en-AU" sz="2800" dirty="0">
                <a:latin typeface="+mn-lt"/>
              </a:rPr>
              <a:t>to determine the number of seconds.</a:t>
            </a:r>
          </a:p>
          <a:p>
            <a:r>
              <a:rPr lang="en-AU" sz="2800" dirty="0">
                <a:latin typeface="+mn-lt"/>
              </a:rPr>
              <a:t>Step 4. Rewrite your number in minute and seconds. </a:t>
            </a:r>
          </a:p>
          <a:p>
            <a:r>
              <a:rPr lang="en-AU" sz="2800" dirty="0">
                <a:latin typeface="+mn-lt"/>
              </a:rPr>
              <a:t>Hint: Time does not use decimals</a:t>
            </a:r>
          </a:p>
          <a:p>
            <a:endParaRPr lang="en-AU" sz="2800" dirty="0" smtClean="0">
              <a:latin typeface="+mn-lt"/>
            </a:endParaRPr>
          </a:p>
          <a:p>
            <a:r>
              <a:rPr lang="en-AU" sz="2800" dirty="0" smtClean="0">
                <a:latin typeface="+mn-lt"/>
              </a:rPr>
              <a:t>Convert 630 </a:t>
            </a:r>
            <a:r>
              <a:rPr lang="en-AU" sz="2800" b="1" dirty="0" smtClean="0">
                <a:latin typeface="+mn-lt"/>
              </a:rPr>
              <a:t>sec </a:t>
            </a:r>
            <a:r>
              <a:rPr lang="en-AU" sz="2800" dirty="0" smtClean="0">
                <a:latin typeface="+mn-lt"/>
              </a:rPr>
              <a:t>into </a:t>
            </a:r>
            <a:r>
              <a:rPr lang="en-AU" sz="2800" b="1" dirty="0" smtClean="0">
                <a:latin typeface="+mn-lt"/>
              </a:rPr>
              <a:t>min</a:t>
            </a:r>
          </a:p>
          <a:p>
            <a:r>
              <a:rPr lang="en-AU" sz="2800" dirty="0" smtClean="0">
                <a:latin typeface="+mn-lt"/>
              </a:rPr>
              <a:t>Step 1. Convert to </a:t>
            </a:r>
            <a:r>
              <a:rPr lang="en-AU" sz="2800" b="1" dirty="0" smtClean="0">
                <a:latin typeface="+mn-lt"/>
              </a:rPr>
              <a:t>min</a:t>
            </a:r>
            <a:endParaRPr lang="en-AU" sz="2800" dirty="0" smtClean="0">
              <a:latin typeface="+mn-lt"/>
            </a:endParaRPr>
          </a:p>
          <a:p>
            <a:r>
              <a:rPr lang="en-AU" sz="2800" dirty="0" smtClean="0">
                <a:latin typeface="+mn-lt"/>
              </a:rPr>
              <a:t>Step 2. Divide the seconds by 60.</a:t>
            </a:r>
          </a:p>
          <a:p>
            <a:r>
              <a:rPr lang="en-AU" sz="2800" dirty="0" smtClean="0">
                <a:latin typeface="+mn-lt"/>
              </a:rPr>
              <a:t>Keep the whole number			630 ÷ 60 = 10.5		Keep 10 minutes</a:t>
            </a:r>
          </a:p>
          <a:p>
            <a:r>
              <a:rPr lang="en-AU" sz="2800" dirty="0" smtClean="0">
                <a:latin typeface="+mn-lt"/>
              </a:rPr>
              <a:t>Step 3. Multiply the decimal by 60.	 0.5 x 60 = 30 sec 		Keep 30 seconds</a:t>
            </a:r>
          </a:p>
          <a:p>
            <a:r>
              <a:rPr lang="en-AU" sz="2800" dirty="0" smtClean="0">
                <a:latin typeface="+mn-lt"/>
              </a:rPr>
              <a:t>Step 4. Rewrite in minutes and		10:30 min</a:t>
            </a:r>
          </a:p>
          <a:p>
            <a:r>
              <a:rPr lang="en-AU" sz="2800" dirty="0" smtClean="0">
                <a:latin typeface="+mn-lt"/>
              </a:rPr>
              <a:t>seconds		</a:t>
            </a:r>
            <a:endParaRPr lang="en-A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705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429041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Daily Review</a:t>
            </a:r>
            <a:endParaRPr lang="en-AU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740885"/>
              </p:ext>
            </p:extLst>
          </p:nvPr>
        </p:nvGraphicFramePr>
        <p:xfrm>
          <a:off x="7215447" y="220252"/>
          <a:ext cx="4742413" cy="16147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42413"/>
              </a:tblGrid>
              <a:tr h="342945">
                <a:tc>
                  <a:txBody>
                    <a:bodyPr/>
                    <a:lstStyle/>
                    <a:p>
                      <a:r>
                        <a:rPr lang="en-AU" dirty="0" smtClean="0"/>
                        <a:t>Reminder:</a:t>
                      </a:r>
                      <a:endParaRPr lang="en-AU" dirty="0"/>
                    </a:p>
                  </a:txBody>
                  <a:tcPr/>
                </a:tc>
              </a:tr>
              <a:tr h="12489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 smtClean="0"/>
                        <a:t>Observations</a:t>
                      </a:r>
                      <a:r>
                        <a:rPr lang="en-AU" dirty="0" smtClean="0"/>
                        <a:t> </a:t>
                      </a:r>
                      <a:r>
                        <a:rPr lang="en-AU" baseline="0" dirty="0" smtClean="0"/>
                        <a:t>are statements of </a:t>
                      </a:r>
                      <a:r>
                        <a:rPr lang="en-AU" b="1" baseline="0" dirty="0" smtClean="0"/>
                        <a:t>fact</a:t>
                      </a:r>
                      <a:r>
                        <a:rPr lang="en-AU" baseline="0" dirty="0" smtClean="0"/>
                        <a:t> using </a:t>
                      </a:r>
                      <a:r>
                        <a:rPr lang="en-AU" b="1" baseline="0" dirty="0" smtClean="0"/>
                        <a:t>numbers</a:t>
                      </a:r>
                      <a:r>
                        <a:rPr lang="en-AU" baseline="0" dirty="0" smtClean="0"/>
                        <a:t> or </a:t>
                      </a:r>
                      <a:r>
                        <a:rPr lang="en-AU" b="1" baseline="0" dirty="0" smtClean="0"/>
                        <a:t>descriptions</a:t>
                      </a:r>
                      <a:endParaRPr lang="en-AU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 smtClean="0"/>
                        <a:t>Inferences</a:t>
                      </a:r>
                      <a:r>
                        <a:rPr lang="en-AU" dirty="0" smtClean="0"/>
                        <a:t> are</a:t>
                      </a:r>
                      <a:r>
                        <a:rPr lang="en-AU" baseline="0" dirty="0" smtClean="0"/>
                        <a:t> an </a:t>
                      </a:r>
                      <a:r>
                        <a:rPr lang="en-AU" b="1" baseline="0" dirty="0" smtClean="0"/>
                        <a:t>explanation</a:t>
                      </a:r>
                      <a:r>
                        <a:rPr lang="en-AU" baseline="0" dirty="0" smtClean="0"/>
                        <a:t> of an observation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 descr="Image result for cabbage moth caterpil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389" y="4548032"/>
            <a:ext cx="3839737" cy="212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246" y="2107197"/>
            <a:ext cx="923638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/>
              <a:t>Which one of the following is the observation and which is the inference?  Explain your choice</a:t>
            </a:r>
          </a:p>
          <a:p>
            <a:endParaRPr lang="en-AU" sz="2800" dirty="0"/>
          </a:p>
          <a:p>
            <a:pPr marL="514350" indent="-514350">
              <a:buFont typeface="+mj-lt"/>
              <a:buAutoNum type="arabicPeriod"/>
            </a:pPr>
            <a:r>
              <a:rPr lang="en-AU" sz="2800" dirty="0"/>
              <a:t>The caterpillars ate all the leaves on the rose bush, but not the daisy bush.</a:t>
            </a:r>
          </a:p>
          <a:p>
            <a:pPr marL="514350" indent="-514350">
              <a:buFont typeface="+mj-lt"/>
              <a:buAutoNum type="arabicPeriod"/>
            </a:pPr>
            <a:endParaRPr lang="en-AU" sz="2800" dirty="0"/>
          </a:p>
          <a:p>
            <a:pPr marL="514350" indent="-514350">
              <a:buFont typeface="+mj-lt"/>
              <a:buAutoNum type="arabicPeriod"/>
            </a:pPr>
            <a:r>
              <a:rPr lang="en-AU" sz="2800" dirty="0"/>
              <a:t>Caterpillars prefer to eat rose leaves.</a:t>
            </a:r>
          </a:p>
          <a:p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69922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2429041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Daily Review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39947" y="982288"/>
            <a:ext cx="11835675" cy="440120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endParaRPr lang="en-AU" sz="2800" dirty="0" smtClean="0"/>
          </a:p>
          <a:p>
            <a:endParaRPr lang="en-AU" sz="2800" dirty="0"/>
          </a:p>
          <a:p>
            <a:r>
              <a:rPr lang="en-AU" sz="2800" dirty="0"/>
              <a:t>O:  The caterpillars ate all the leaves on the rose bush, but not the daisy bush.</a:t>
            </a:r>
          </a:p>
          <a:p>
            <a:r>
              <a:rPr lang="en-AU" sz="2800" dirty="0"/>
              <a:t> I:   Caterpillars prefer to eat rose leaves.</a:t>
            </a:r>
          </a:p>
          <a:p>
            <a:endParaRPr lang="en-AU" sz="2800" dirty="0"/>
          </a:p>
          <a:p>
            <a:r>
              <a:rPr lang="en-AU" sz="2800" b="1" dirty="0" smtClean="0"/>
              <a:t>Identify the </a:t>
            </a:r>
            <a:r>
              <a:rPr lang="en-AU" sz="2800" b="1" dirty="0"/>
              <a:t>question, </a:t>
            </a:r>
            <a:r>
              <a:rPr lang="en-AU" sz="2800" b="1" dirty="0" smtClean="0"/>
              <a:t>the aim </a:t>
            </a:r>
            <a:r>
              <a:rPr lang="en-AU" sz="2800" b="1" dirty="0"/>
              <a:t>and </a:t>
            </a:r>
            <a:r>
              <a:rPr lang="en-AU" sz="2800" b="1" dirty="0" smtClean="0"/>
              <a:t>the hypothesis</a:t>
            </a:r>
            <a:r>
              <a:rPr lang="en-AU" sz="2800" b="1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/>
              <a:t>Do caterpillars prefer eating rose leaves to other types of leaves?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/>
              <a:t>Caterpillars prefer eating rose leaves over other types of leaves.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/>
              <a:t>To find out if caterpillars prefer to eat rose leaves.</a:t>
            </a:r>
          </a:p>
          <a:p>
            <a:endParaRPr lang="en-AU" sz="28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899264"/>
              </p:ext>
            </p:extLst>
          </p:nvPr>
        </p:nvGraphicFramePr>
        <p:xfrm>
          <a:off x="6217920" y="220252"/>
          <a:ext cx="5739941" cy="13870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739941"/>
              </a:tblGrid>
              <a:tr h="299082">
                <a:tc>
                  <a:txBody>
                    <a:bodyPr/>
                    <a:lstStyle/>
                    <a:p>
                      <a:r>
                        <a:rPr lang="en-AU" dirty="0" smtClean="0"/>
                        <a:t>Reminder:</a:t>
                      </a:r>
                      <a:endParaRPr lang="en-AU" dirty="0"/>
                    </a:p>
                  </a:txBody>
                  <a:tcPr/>
                </a:tc>
              </a:tr>
              <a:tr h="10212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0" smtClean="0"/>
                        <a:t>What you are </a:t>
                      </a:r>
                      <a:r>
                        <a:rPr lang="en-AU" b="0" baseline="0" smtClean="0"/>
                        <a:t>are trying to find an answer to is the </a:t>
                      </a:r>
                      <a:r>
                        <a:rPr lang="en-AU" b="1" baseline="0" smtClean="0"/>
                        <a:t>question</a:t>
                      </a:r>
                      <a:endParaRPr lang="en-AU" b="1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0" smtClean="0"/>
                        <a:t>An </a:t>
                      </a:r>
                      <a:r>
                        <a:rPr lang="en-AU" b="1" smtClean="0"/>
                        <a:t>aim</a:t>
                      </a:r>
                      <a:r>
                        <a:rPr lang="en-AU" b="0" baseline="0" smtClean="0"/>
                        <a:t> is what you are trying to achieve in an experiment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0" baseline="0" smtClean="0"/>
                        <a:t>A </a:t>
                      </a:r>
                      <a:r>
                        <a:rPr lang="en-AU" b="1" baseline="0" smtClean="0"/>
                        <a:t>hypothesis</a:t>
                      </a:r>
                      <a:r>
                        <a:rPr lang="en-AU" b="0" baseline="0" smtClean="0"/>
                        <a:t> is a testable statement</a:t>
                      </a:r>
                      <a:endParaRPr lang="en-AU" b="0" baseline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 descr="Image result for cabbage moth caterpil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389" y="4548032"/>
            <a:ext cx="3839737" cy="212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07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Scientific Method: Variables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289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3424403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Learning Objective</a:t>
            </a:r>
            <a:endParaRPr lang="en-A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396108"/>
            <a:ext cx="4498548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Activate Prior Knowledge</a:t>
            </a:r>
            <a:endParaRPr lang="en-AU" sz="32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38150" y="3223067"/>
            <a:ext cx="9753600" cy="32063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181515"/>
              </p:ext>
            </p:extLst>
          </p:nvPr>
        </p:nvGraphicFramePr>
        <p:xfrm>
          <a:off x="9328245" y="279779"/>
          <a:ext cx="2605964" cy="1097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What are we going to learn today?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260730" y="3223067"/>
            <a:ext cx="8924214" cy="31223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When people make a cup of milo, there are many different ways they can make it.  </a:t>
            </a:r>
          </a:p>
          <a:p>
            <a:endParaRPr lang="en-AU" sz="2800" dirty="0"/>
          </a:p>
          <a:p>
            <a:r>
              <a:rPr lang="en-AU" sz="2800" dirty="0" smtClean="0"/>
              <a:t>Think, pair, share:  What are some of the things that can be different when people make a cup of milo?</a:t>
            </a:r>
            <a:endParaRPr lang="en-AU" sz="3200" dirty="0"/>
          </a:p>
          <a:p>
            <a:endParaRPr lang="en-AU" sz="3200" dirty="0" smtClean="0"/>
          </a:p>
          <a:p>
            <a:endParaRPr lang="en-A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60730" y="890021"/>
            <a:ext cx="8933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latin typeface="+mj-lt"/>
              </a:rPr>
              <a:t>Identify the three types of variables in an experiment</a:t>
            </a:r>
            <a:endParaRPr lang="en-AU" sz="2800" dirty="0">
              <a:latin typeface="+mj-lt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264640"/>
              </p:ext>
            </p:extLst>
          </p:nvPr>
        </p:nvGraphicFramePr>
        <p:xfrm>
          <a:off x="9294125" y="5322460"/>
          <a:ext cx="2646908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Variable:  something</a:t>
                      </a:r>
                      <a:r>
                        <a:rPr lang="en-AU" baseline="0" dirty="0" smtClean="0"/>
                        <a:t> that can affect the outcome of an experiment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1" y="2881965"/>
            <a:ext cx="2070130" cy="207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04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3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4023093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Concept Development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7554" y="919233"/>
            <a:ext cx="9018113" cy="13079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To make sure an experiment is fair, scientists must identify and control variables that may affect the experiment.</a:t>
            </a:r>
            <a:endParaRPr lang="en-AU" sz="3200" b="1" dirty="0"/>
          </a:p>
          <a:p>
            <a:endParaRPr lang="en-AU" sz="3200" dirty="0" smtClean="0"/>
          </a:p>
          <a:p>
            <a:endParaRPr lang="en-AU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243508"/>
              </p:ext>
            </p:extLst>
          </p:nvPr>
        </p:nvGraphicFramePr>
        <p:xfrm>
          <a:off x="9285667" y="218819"/>
          <a:ext cx="2713678" cy="792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13678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1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AU" sz="2000" baseline="0" dirty="0" smtClean="0"/>
                        <a:t>What is a variable?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267554" y="2386005"/>
            <a:ext cx="9125827" cy="36822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AU" sz="2800" dirty="0" smtClean="0"/>
              <a:t>There are three types of variables in an experiment.</a:t>
            </a:r>
          </a:p>
          <a:p>
            <a:pPr>
              <a:lnSpc>
                <a:spcPct val="100000"/>
              </a:lnSpc>
            </a:pPr>
            <a:endParaRPr lang="en-AU" sz="2800" dirty="0" smtClean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AU" sz="2800" b="1" dirty="0" smtClean="0"/>
              <a:t>Independent </a:t>
            </a:r>
            <a:r>
              <a:rPr lang="en-AU" sz="2800" dirty="0" smtClean="0"/>
              <a:t>variable: the one that is deliberately </a:t>
            </a:r>
            <a:r>
              <a:rPr lang="en-AU" sz="2800" b="1" dirty="0" smtClean="0"/>
              <a:t>changed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en-AU" sz="2800" dirty="0" smtClean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AU" sz="2800" b="1" dirty="0" smtClean="0"/>
              <a:t>Dependent</a:t>
            </a:r>
            <a:r>
              <a:rPr lang="en-AU" sz="2800" dirty="0" smtClean="0"/>
              <a:t> variable: the one that is </a:t>
            </a:r>
            <a:r>
              <a:rPr lang="en-AU" sz="2800" b="1" dirty="0" smtClean="0"/>
              <a:t>tested</a:t>
            </a:r>
            <a:r>
              <a:rPr lang="en-AU" sz="2800" dirty="0" smtClean="0"/>
              <a:t> or </a:t>
            </a:r>
            <a:r>
              <a:rPr lang="en-AU" sz="2800" b="1" dirty="0" smtClean="0"/>
              <a:t>measured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en-AU" sz="2800" dirty="0" smtClean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AU" sz="2800" b="1" dirty="0" smtClean="0"/>
              <a:t>Controlled</a:t>
            </a:r>
            <a:r>
              <a:rPr lang="en-AU" sz="2800" dirty="0" smtClean="0"/>
              <a:t> variables: the ones that are </a:t>
            </a:r>
            <a:r>
              <a:rPr lang="en-AU" sz="2800" b="1" dirty="0" smtClean="0"/>
              <a:t>kept the same </a:t>
            </a:r>
            <a:r>
              <a:rPr lang="en-AU" sz="2800" dirty="0" smtClean="0"/>
              <a:t>to make the experiment fair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0944" y="2279176"/>
            <a:ext cx="9123528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647279"/>
              </p:ext>
            </p:extLst>
          </p:nvPr>
        </p:nvGraphicFramePr>
        <p:xfrm>
          <a:off x="9349544" y="5361253"/>
          <a:ext cx="2646908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Variable:  something</a:t>
                      </a:r>
                      <a:r>
                        <a:rPr lang="en-AU" baseline="0" dirty="0" smtClean="0"/>
                        <a:t> that can affect the outcome of an experiment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679210"/>
              </p:ext>
            </p:extLst>
          </p:nvPr>
        </p:nvGraphicFramePr>
        <p:xfrm>
          <a:off x="9285667" y="1190901"/>
          <a:ext cx="2713678" cy="1097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13678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2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AU" sz="2000" baseline="0" dirty="0" smtClean="0"/>
                        <a:t>What is an independent variable?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274505"/>
              </p:ext>
            </p:extLst>
          </p:nvPr>
        </p:nvGraphicFramePr>
        <p:xfrm>
          <a:off x="9285667" y="2484730"/>
          <a:ext cx="2713678" cy="1097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13678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3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AU" sz="2000" baseline="0" dirty="0" smtClean="0"/>
                        <a:t>What is a dependent variable?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069818"/>
              </p:ext>
            </p:extLst>
          </p:nvPr>
        </p:nvGraphicFramePr>
        <p:xfrm>
          <a:off x="9285667" y="3751035"/>
          <a:ext cx="2713678" cy="1097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13678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4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AU" sz="2000" baseline="0" dirty="0" smtClean="0"/>
                        <a:t>Why do you need to control variables?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72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6086422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7555" y="926852"/>
            <a:ext cx="8924214" cy="12011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/>
              <a:t>To make sure an experiment is fair, scientists must identify and control variables that may affect the experiment</a:t>
            </a:r>
            <a:r>
              <a:rPr lang="en-AU" sz="2800" dirty="0" smtClean="0"/>
              <a:t>.</a:t>
            </a:r>
            <a:endParaRPr lang="en-AU" sz="32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443884"/>
              </p:ext>
            </p:extLst>
          </p:nvPr>
        </p:nvGraphicFramePr>
        <p:xfrm>
          <a:off x="9294125" y="5034286"/>
          <a:ext cx="2646908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Variable:  something</a:t>
                      </a:r>
                      <a:r>
                        <a:rPr lang="en-AU" baseline="0" dirty="0" smtClean="0"/>
                        <a:t> that can affect the outcome of an experiment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41942"/>
              </p:ext>
            </p:extLst>
          </p:nvPr>
        </p:nvGraphicFramePr>
        <p:xfrm>
          <a:off x="9328245" y="279779"/>
          <a:ext cx="2605964" cy="140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1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What is being deliberately changed in the</a:t>
                      </a:r>
                      <a:r>
                        <a:rPr lang="en-AU" sz="2000" baseline="0" dirty="0" smtClean="0"/>
                        <a:t> experiment?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40944" y="2279176"/>
            <a:ext cx="9123528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717527"/>
              </p:ext>
            </p:extLst>
          </p:nvPr>
        </p:nvGraphicFramePr>
        <p:xfrm>
          <a:off x="9331338" y="1868328"/>
          <a:ext cx="2605964" cy="140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2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What</a:t>
                      </a:r>
                      <a:r>
                        <a:rPr lang="en-AU" sz="2000" baseline="0" dirty="0" smtClean="0"/>
                        <a:t> is being measured in the experiment?</a:t>
                      </a:r>
                      <a:endParaRPr lang="en-AU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267555" y="2386006"/>
            <a:ext cx="8924214" cy="413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Aim:  To find out if the temperature of milk affects how fast milo dissolves</a:t>
            </a:r>
          </a:p>
          <a:p>
            <a:endParaRPr lang="en-AU" sz="2800" dirty="0"/>
          </a:p>
          <a:p>
            <a:r>
              <a:rPr lang="en-AU" sz="2800" dirty="0" smtClean="0"/>
              <a:t>Independent variable (changed):  Temperature of milk</a:t>
            </a:r>
          </a:p>
          <a:p>
            <a:endParaRPr lang="en-AU" sz="2800" dirty="0"/>
          </a:p>
          <a:p>
            <a:r>
              <a:rPr lang="en-AU" sz="2800" dirty="0" smtClean="0"/>
              <a:t>Dependent variable (measured):  How fast the milo dissolves</a:t>
            </a:r>
          </a:p>
          <a:p>
            <a:endParaRPr lang="en-AU" sz="2800" dirty="0"/>
          </a:p>
          <a:p>
            <a:r>
              <a:rPr lang="en-AU" sz="2800" dirty="0" smtClean="0"/>
              <a:t>Controlled variables (kept the same):  Amount of milo and amount of milk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671862"/>
              </p:ext>
            </p:extLst>
          </p:nvPr>
        </p:nvGraphicFramePr>
        <p:xfrm>
          <a:off x="9328567" y="3456059"/>
          <a:ext cx="2605964" cy="140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3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What</a:t>
                      </a:r>
                      <a:r>
                        <a:rPr lang="en-AU" sz="2000" baseline="0" dirty="0" smtClean="0"/>
                        <a:t> should be kept the same in the experiment?</a:t>
                      </a:r>
                      <a:endParaRPr lang="en-AU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370" r="11440"/>
          <a:stretch/>
        </p:blipFill>
        <p:spPr>
          <a:xfrm>
            <a:off x="8116656" y="2961367"/>
            <a:ext cx="1075113" cy="142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5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208"/>
            <a:ext cx="6086422" cy="584775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7555" y="926852"/>
            <a:ext cx="8924214" cy="12011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/>
              <a:t>To make sure an experiment is fair, scientists must identify and control variables that may affect the experiment</a:t>
            </a:r>
            <a:r>
              <a:rPr lang="en-AU" sz="2800" dirty="0" smtClean="0"/>
              <a:t>.</a:t>
            </a:r>
            <a:endParaRPr lang="en-AU" sz="32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443884"/>
              </p:ext>
            </p:extLst>
          </p:nvPr>
        </p:nvGraphicFramePr>
        <p:xfrm>
          <a:off x="9294125" y="5034286"/>
          <a:ext cx="2646908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Variable:  something</a:t>
                      </a:r>
                      <a:r>
                        <a:rPr lang="en-AU" baseline="0" dirty="0" smtClean="0"/>
                        <a:t> that can affect the outcome of an experiment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641935"/>
              </p:ext>
            </p:extLst>
          </p:nvPr>
        </p:nvGraphicFramePr>
        <p:xfrm>
          <a:off x="9328245" y="279779"/>
          <a:ext cx="2605964" cy="140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1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What is being deliberately changed in the</a:t>
                      </a:r>
                      <a:r>
                        <a:rPr lang="en-AU" sz="2000" baseline="0" dirty="0" smtClean="0"/>
                        <a:t> experiment?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40944" y="2279176"/>
            <a:ext cx="9123528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254143"/>
              </p:ext>
            </p:extLst>
          </p:nvPr>
        </p:nvGraphicFramePr>
        <p:xfrm>
          <a:off x="9325796" y="1871792"/>
          <a:ext cx="2605964" cy="140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2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What</a:t>
                      </a:r>
                      <a:r>
                        <a:rPr lang="en-AU" sz="2000" baseline="0" dirty="0" smtClean="0"/>
                        <a:t> is being measured in the experiment?</a:t>
                      </a:r>
                      <a:endParaRPr lang="en-AU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267555" y="2386006"/>
            <a:ext cx="8924214" cy="413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Aim:  To find out if watering plants with fertiliser makes them grow faster.</a:t>
            </a:r>
          </a:p>
          <a:p>
            <a:endParaRPr lang="en-AU" sz="2800" dirty="0"/>
          </a:p>
          <a:p>
            <a:r>
              <a:rPr lang="en-AU" sz="2800" dirty="0" smtClean="0"/>
              <a:t>Independent variable (changed):  Amount of fertiliser</a:t>
            </a:r>
          </a:p>
          <a:p>
            <a:endParaRPr lang="en-AU" sz="2800" dirty="0"/>
          </a:p>
          <a:p>
            <a:r>
              <a:rPr lang="en-AU" sz="2800" dirty="0" smtClean="0"/>
              <a:t>Dependent variable (measured):  How fast the plants grow</a:t>
            </a:r>
          </a:p>
          <a:p>
            <a:endParaRPr lang="en-AU" sz="2800" dirty="0"/>
          </a:p>
          <a:p>
            <a:r>
              <a:rPr lang="en-AU" sz="2800" dirty="0" smtClean="0"/>
              <a:t>Controlled variables (kept the same):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285351"/>
              </p:ext>
            </p:extLst>
          </p:nvPr>
        </p:nvGraphicFramePr>
        <p:xfrm>
          <a:off x="9328567" y="3456059"/>
          <a:ext cx="2605964" cy="140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CFU 3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dirty="0" smtClean="0"/>
                        <a:t>What</a:t>
                      </a:r>
                      <a:r>
                        <a:rPr lang="en-AU" sz="2000" baseline="0" dirty="0" smtClean="0"/>
                        <a:t> should be kept the same in the experiment?</a:t>
                      </a:r>
                      <a:endParaRPr lang="en-AU" sz="2000" dirty="0" smtClean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197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C79786A0071644A27043EE8AEB17CF" ma:contentTypeVersion="12" ma:contentTypeDescription="Create a new document." ma:contentTypeScope="" ma:versionID="7be1c3e3f42340a365c42c3447f0539c">
  <xsd:schema xmlns:xsd="http://www.w3.org/2001/XMLSchema" xmlns:xs="http://www.w3.org/2001/XMLSchema" xmlns:p="http://schemas.microsoft.com/office/2006/metadata/properties" xmlns:ns2="1f45d417-2170-49c3-a8ab-f275351b7e98" xmlns:ns3="78043361-3a80-4cbb-8340-f9f2936f7c9b" targetNamespace="http://schemas.microsoft.com/office/2006/metadata/properties" ma:root="true" ma:fieldsID="20faf0449ef4a8e3f9fe9fcbd15d74f9" ns2:_="" ns3:_="">
    <xsd:import namespace="1f45d417-2170-49c3-a8ab-f275351b7e98"/>
    <xsd:import namespace="78043361-3a80-4cbb-8340-f9f2936f7c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d417-2170-49c3-a8ab-f275351b7e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43361-3a80-4cbb-8340-f9f2936f7c9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87959A-6C7C-45BD-9B6E-CCA9D4616535}"/>
</file>

<file path=customXml/itemProps2.xml><?xml version="1.0" encoding="utf-8"?>
<ds:datastoreItem xmlns:ds="http://schemas.openxmlformats.org/officeDocument/2006/customXml" ds:itemID="{71DB9A93-86D6-41C1-91CB-A575EC2E4624}"/>
</file>

<file path=customXml/itemProps3.xml><?xml version="1.0" encoding="utf-8"?>
<ds:datastoreItem xmlns:ds="http://schemas.openxmlformats.org/officeDocument/2006/customXml" ds:itemID="{5115A03A-38CE-4099-874D-29A4DF5EEFB1}"/>
</file>

<file path=docProps/app.xml><?xml version="1.0" encoding="utf-8"?>
<Properties xmlns="http://schemas.openxmlformats.org/officeDocument/2006/extended-properties" xmlns:vt="http://schemas.openxmlformats.org/officeDocument/2006/docPropsVTypes">
  <TotalTime>8296</TotalTime>
  <Words>1169</Words>
  <Application>Microsoft Office PowerPoint</Application>
  <PresentationFormat>Widescreen</PresentationFormat>
  <Paragraphs>171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Scientific Method: Variables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Science</dc:title>
  <dc:creator>Microsoft account</dc:creator>
  <cp:lastModifiedBy>janelle.lagrange@gmail.com</cp:lastModifiedBy>
  <cp:revision>85</cp:revision>
  <dcterms:created xsi:type="dcterms:W3CDTF">2017-01-28T08:32:28Z</dcterms:created>
  <dcterms:modified xsi:type="dcterms:W3CDTF">2018-05-13T01:20:51Z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0x0101000BC79786A0071644A27043EE8AEB17CF</vt:lpwstr>
  </property>
</Properties>
</file>