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8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1.xml" ContentType="application/vnd.openxmlformats-officedocument.theme+xml"/>
  <Override PartName="/ppt/handoutMasters/handoutMaster1.xml" ContentType="application/vnd.openxmlformats-officedocument.presentationml.handoutMaster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4"/>
  </p:handoutMasterIdLst>
  <p:sldIdLst>
    <p:sldId id="263" r:id="rId2"/>
    <p:sldId id="297" r:id="rId3"/>
    <p:sldId id="298" r:id="rId4"/>
    <p:sldId id="287" r:id="rId5"/>
    <p:sldId id="288" r:id="rId6"/>
    <p:sldId id="290" r:id="rId7"/>
    <p:sldId id="294" r:id="rId8"/>
    <p:sldId id="295" r:id="rId9"/>
    <p:sldId id="267" r:id="rId10"/>
    <p:sldId id="296" r:id="rId11"/>
    <p:sldId id="261" r:id="rId12"/>
    <p:sldId id="262" r:id="rId13"/>
  </p:sldIdLst>
  <p:sldSz cx="12192000" cy="6858000"/>
  <p:notesSz cx="7099300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574" autoAdjust="0"/>
    <p:restoredTop sz="94660"/>
  </p:normalViewPr>
  <p:slideViewPr>
    <p:cSldViewPr snapToGrid="0">
      <p:cViewPr varScale="1">
        <p:scale>
          <a:sx n="127" d="100"/>
          <a:sy n="127" d="100"/>
        </p:scale>
        <p:origin x="328" y="1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21" Type="http://schemas.openxmlformats.org/officeDocument/2006/relationships/customXml" Target="../customXml/item3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7" Type="http://schemas.openxmlformats.org/officeDocument/2006/relationships/slide" Target="slides/slide6.xml"/><Relationship Id="rId16" Type="http://schemas.openxmlformats.org/officeDocument/2006/relationships/viewProps" Target="viewProps.xml"/><Relationship Id="rId2" Type="http://schemas.openxmlformats.org/officeDocument/2006/relationships/slide" Target="slides/slide1.xml"/><Relationship Id="rId20" Type="http://schemas.openxmlformats.org/officeDocument/2006/relationships/customXml" Target="../customXml/item2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customXml" Target="../customXml/item1.xml"/><Relationship Id="rId14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08CDC9-85D4-4503-A1C1-C4A7D08CE495}" type="datetimeFigureOut">
              <a:rPr lang="en-AU" smtClean="0"/>
              <a:t>14/5/18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5FFA11-8017-47B8-A9A2-068FE447A80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791290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726FA-289A-47A4-9DB2-36250D803CC9}" type="datetimeFigureOut">
              <a:rPr lang="en-AU" smtClean="0"/>
              <a:t>14/5/18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6B6D5-E49B-468D-A565-A6E4E9BB073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386285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726FA-289A-47A4-9DB2-36250D803CC9}" type="datetimeFigureOut">
              <a:rPr lang="en-AU" smtClean="0"/>
              <a:t>14/5/18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6B6D5-E49B-468D-A565-A6E4E9BB073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963337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726FA-289A-47A4-9DB2-36250D803CC9}" type="datetimeFigureOut">
              <a:rPr lang="en-AU" smtClean="0"/>
              <a:t>14/5/18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6B6D5-E49B-468D-A565-A6E4E9BB073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83018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726FA-289A-47A4-9DB2-36250D803CC9}" type="datetimeFigureOut">
              <a:rPr lang="en-AU" smtClean="0"/>
              <a:t>14/5/18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6B6D5-E49B-468D-A565-A6E4E9BB073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907468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726FA-289A-47A4-9DB2-36250D803CC9}" type="datetimeFigureOut">
              <a:rPr lang="en-AU" smtClean="0"/>
              <a:t>14/5/18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6B6D5-E49B-468D-A565-A6E4E9BB073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216318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726FA-289A-47A4-9DB2-36250D803CC9}" type="datetimeFigureOut">
              <a:rPr lang="en-AU" smtClean="0"/>
              <a:t>14/5/18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6B6D5-E49B-468D-A565-A6E4E9BB073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442873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726FA-289A-47A4-9DB2-36250D803CC9}" type="datetimeFigureOut">
              <a:rPr lang="en-AU" smtClean="0"/>
              <a:t>14/5/18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6B6D5-E49B-468D-A565-A6E4E9BB073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145334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726FA-289A-47A4-9DB2-36250D803CC9}" type="datetimeFigureOut">
              <a:rPr lang="en-AU" smtClean="0"/>
              <a:t>14/5/18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6B6D5-E49B-468D-A565-A6E4E9BB073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312844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726FA-289A-47A4-9DB2-36250D803CC9}" type="datetimeFigureOut">
              <a:rPr lang="en-AU" smtClean="0"/>
              <a:t>14/5/18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6B6D5-E49B-468D-A565-A6E4E9BB073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532388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726FA-289A-47A4-9DB2-36250D803CC9}" type="datetimeFigureOut">
              <a:rPr lang="en-AU" smtClean="0"/>
              <a:t>14/5/18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6B6D5-E49B-468D-A565-A6E4E9BB073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51689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726FA-289A-47A4-9DB2-36250D803CC9}" type="datetimeFigureOut">
              <a:rPr lang="en-AU" smtClean="0"/>
              <a:t>14/5/18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6B6D5-E49B-468D-A565-A6E4E9BB073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344683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F726FA-289A-47A4-9DB2-36250D803CC9}" type="datetimeFigureOut">
              <a:rPr lang="en-AU" smtClean="0"/>
              <a:t>14/5/18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26B6D5-E49B-468D-A565-A6E4E9BB073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062944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hyperlink" Target="http://www.google.com.au/url?sa=i&amp;rct=j&amp;q=&amp;esrc=s&amp;source=images&amp;cd=&amp;cad=rja&amp;uact=8&amp;ved=2ahUKEwjimsm0iffZAhWMkpQKHV4wC_8QjRx6BAgAEAU&amp;url=http://www.mstworkbooks.co.za/natural-sciences/gr7/gr7-mm-02.html&amp;psig=AOvVaw0M3Ck7TAKDRRz6wzZyKc2n&amp;ust=1521503779203625" TargetMode="External"/><Relationship Id="rId5" Type="http://schemas.openxmlformats.org/officeDocument/2006/relationships/image" Target="../media/image6.jpeg"/><Relationship Id="rId6" Type="http://schemas.openxmlformats.org/officeDocument/2006/relationships/hyperlink" Target="https://www.google.com.au/url?sa=i&amp;rct=j&amp;q=&amp;esrc=s&amp;source=images&amp;cd=&amp;cad=rja&amp;uact=8&amp;ved=2ahUKEwiq-qTIiffZAhVBp5QKHcTHDT8QjRx6BAgAEAU&amp;url=https://www.sf-nonwoven.com/filtration-fabric/&amp;psig=AOvVaw3vYI9qLC8F8E6zi_mufeQ8&amp;ust=1521503818004128" TargetMode="External"/><Relationship Id="rId7" Type="http://schemas.openxmlformats.org/officeDocument/2006/relationships/image" Target="../media/image7.jpeg"/><Relationship Id="rId8" Type="http://schemas.openxmlformats.org/officeDocument/2006/relationships/hyperlink" Target="https://www.google.com.au/url?sa=i&amp;rct=j&amp;q=&amp;esrc=s&amp;source=images&amp;cd=&amp;cad=rja&amp;uact=8&amp;ved=2ahUKEwjH4bziiffZAhUJnpQKHTbyBQMQjRx6BAgAEAU&amp;url=https://homepractical.com/best-dust-mask/&amp;psig=AOvVaw0_Yumd6Z7F1UJstKXlUNps&amp;ust=1521503868507900" TargetMode="External"/><Relationship Id="rId9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google.com.au/url?sa=i&amp;rct=j&amp;q=&amp;esrc=s&amp;source=images&amp;cd=&amp;cad=rja&amp;uact=8&amp;ved=&amp;url=http://amumntheoven.blogspot.com/2013/04/tip-of-day-292-cooking-pasta.html&amp;psig=AOvVaw2HxQ5B_G93Ejy1NHS0pEsO&amp;ust=1521503735723691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hyperlink" Target="http://www.google.com.au/url?sa=i&amp;rct=j&amp;q=&amp;esrc=s&amp;source=images&amp;cd=&amp;cad=rja&amp;uact=8&amp;ved=2ahUKEwjX1-fSlMPZAhXMiLwKHftXD0kQjRx6BAgAEAY&amp;url=http://www.futurity.org/sea-salts-spoiling-mold-1563442/&amp;psig=AOvVaw1EWbmVNsdjRYKHRCNyqztc&amp;ust=1519720082622711" TargetMode="External"/><Relationship Id="rId5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google.com.au/url?sa=i&amp;rct=j&amp;q=&amp;esrc=s&amp;source=images&amp;cd=&amp;cad=rja&amp;uact=8&amp;ved=2ahUKEwid3vWFlsPZAhXLx7wKHemrC9MQjRx6BAgAEAY&amp;url=https://inhabitat.com/mit-develops-new-technology-that-shocks-the-salt-out-of-water/&amp;psig=AOvVaw3jtVpDc3JwLPuyenPcfZZD&amp;ust=1519720461932015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-12609"/>
            <a:ext cx="2429041" cy="584775"/>
          </a:xfrm>
          <a:prstGeom prst="homePlate">
            <a:avLst/>
          </a:prstGeom>
          <a:solidFill>
            <a:srgbClr val="7030A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AU" sz="3200" dirty="0" smtClean="0"/>
              <a:t>Daily Review</a:t>
            </a:r>
            <a:endParaRPr lang="en-AU" sz="32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214520" y="3292147"/>
            <a:ext cx="8924214" cy="136083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sz="2800" dirty="0"/>
              <a:t>A mixture is any material made up of two or more pure substances mixed together but not chemically joined</a:t>
            </a:r>
            <a:r>
              <a:rPr lang="en-AU" sz="2800" dirty="0" smtClean="0"/>
              <a:t>. </a:t>
            </a:r>
            <a:r>
              <a:rPr lang="en-AU" sz="2800" dirty="0"/>
              <a:t>Mixtures can be separated into their pure </a:t>
            </a:r>
            <a:r>
              <a:rPr lang="en-AU" sz="2800" dirty="0" smtClean="0"/>
              <a:t>forms. 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214520" y="971187"/>
            <a:ext cx="8924214" cy="136083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sz="2800" dirty="0" smtClean="0"/>
              <a:t>What is a mixture?</a:t>
            </a:r>
          </a:p>
        </p:txBody>
      </p:sp>
    </p:spTree>
    <p:extLst>
      <p:ext uri="{BB962C8B-B14F-4D97-AF65-F5344CB8AC3E}">
        <p14:creationId xmlns:p14="http://schemas.microsoft.com/office/powerpoint/2010/main" val="1981046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6086422" cy="584775"/>
          </a:xfrm>
          <a:prstGeom prst="homePlate">
            <a:avLst/>
          </a:prstGeom>
          <a:solidFill>
            <a:srgbClr val="7030A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AU" sz="3200" dirty="0" smtClean="0"/>
              <a:t>Skill Development/Guided Practice</a:t>
            </a:r>
            <a:endParaRPr lang="en-AU" sz="320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1774444"/>
              </p:ext>
            </p:extLst>
          </p:nvPr>
        </p:nvGraphicFramePr>
        <p:xfrm>
          <a:off x="9395136" y="4880114"/>
          <a:ext cx="2646908" cy="15595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646908"/>
              </a:tblGrid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Reminders:</a:t>
                      </a:r>
                      <a:endParaRPr lang="en-AU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 smtClean="0"/>
                        <a:t>Decantation and filtration are used to separate insoluble</a:t>
                      </a:r>
                      <a:r>
                        <a:rPr lang="en-AU" baseline="0" dirty="0" smtClean="0"/>
                        <a:t> substances from suspension mixtures</a:t>
                      </a:r>
                      <a:endParaRPr lang="en-AU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445770" y="902969"/>
            <a:ext cx="838962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dirty="0" smtClean="0">
                <a:latin typeface="+mj-lt"/>
              </a:rPr>
              <a:t>Decantation and filtration methods of separation are used to separate large </a:t>
            </a:r>
            <a:r>
              <a:rPr lang="en-AU" sz="2800" b="1" dirty="0" smtClean="0">
                <a:latin typeface="+mj-lt"/>
              </a:rPr>
              <a:t>insoluble</a:t>
            </a:r>
            <a:r>
              <a:rPr lang="en-AU" sz="2800" dirty="0" smtClean="0">
                <a:latin typeface="+mj-lt"/>
              </a:rPr>
              <a:t> substances from a suspension. </a:t>
            </a:r>
            <a:br>
              <a:rPr lang="en-AU" sz="2800" dirty="0" smtClean="0">
                <a:latin typeface="+mj-lt"/>
              </a:rPr>
            </a:br>
            <a:endParaRPr lang="en-AU" sz="2800" dirty="0" smtClean="0">
              <a:latin typeface="+mj-lt"/>
            </a:endParaRPr>
          </a:p>
          <a:p>
            <a:endParaRPr lang="en-AU" sz="2800" dirty="0">
              <a:latin typeface="+mj-lt"/>
            </a:endParaRPr>
          </a:p>
          <a:p>
            <a:r>
              <a:rPr lang="en-AU" sz="2800" dirty="0" smtClean="0">
                <a:solidFill>
                  <a:srgbClr val="00B050"/>
                </a:solidFill>
                <a:latin typeface="+mj-lt"/>
              </a:rPr>
              <a:t>Method to filter:</a:t>
            </a:r>
          </a:p>
          <a:p>
            <a:pPr marL="514350" indent="-514350">
              <a:buFont typeface="+mj-lt"/>
              <a:buAutoNum type="arabicPeriod" startAt="4"/>
            </a:pPr>
            <a:r>
              <a:rPr lang="en-AU" sz="2800" dirty="0" smtClean="0">
                <a:latin typeface="+mj-lt"/>
              </a:rPr>
              <a:t>Make a filter. </a:t>
            </a:r>
          </a:p>
          <a:p>
            <a:pPr marL="514350" indent="-514350">
              <a:buFont typeface="+mj-lt"/>
              <a:buAutoNum type="arabicPeriod" startAt="4"/>
            </a:pPr>
            <a:r>
              <a:rPr lang="en-AU" sz="2800" dirty="0" smtClean="0">
                <a:latin typeface="+mj-lt"/>
              </a:rPr>
              <a:t>Pour the decanted water into the filter and wait until it’s all filtered. </a:t>
            </a:r>
            <a:br>
              <a:rPr lang="en-AU" sz="2800" dirty="0" smtClean="0">
                <a:latin typeface="+mj-lt"/>
              </a:rPr>
            </a:br>
            <a:r>
              <a:rPr lang="en-AU" sz="2800" dirty="0" smtClean="0">
                <a:latin typeface="+mj-lt"/>
              </a:rPr>
              <a:t>The clear water is called the filtrate and the remaining dirt in the filter paper is called the residue.</a:t>
            </a:r>
          </a:p>
          <a:p>
            <a:pPr marL="514350" indent="-514350">
              <a:buFont typeface="+mj-lt"/>
              <a:buAutoNum type="arabicPeriod" startAt="4"/>
            </a:pPr>
            <a:r>
              <a:rPr lang="en-AU" sz="2800" dirty="0" smtClean="0">
                <a:latin typeface="+mj-lt"/>
              </a:rPr>
              <a:t>Repeat steps 1-4 with chalk. </a:t>
            </a:r>
            <a:endParaRPr lang="en-AU" sz="2800" dirty="0">
              <a:latin typeface="+mj-lt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8121839"/>
              </p:ext>
            </p:extLst>
          </p:nvPr>
        </p:nvGraphicFramePr>
        <p:xfrm>
          <a:off x="9491526" y="2128455"/>
          <a:ext cx="2605964" cy="15544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605964"/>
              </a:tblGrid>
              <a:tr h="353527">
                <a:tc>
                  <a:txBody>
                    <a:bodyPr/>
                    <a:lstStyle/>
                    <a:p>
                      <a:r>
                        <a:rPr lang="en-AU" dirty="0" smtClean="0"/>
                        <a:t>CFU 2</a:t>
                      </a:r>
                      <a:endParaRPr lang="en-AU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Which method would you</a:t>
                      </a:r>
                      <a:r>
                        <a:rPr lang="en-AU" baseline="0" dirty="0" smtClean="0"/>
                        <a:t> use to separate small particles of mud from water?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7312281"/>
              </p:ext>
            </p:extLst>
          </p:nvPr>
        </p:nvGraphicFramePr>
        <p:xfrm>
          <a:off x="9488062" y="292387"/>
          <a:ext cx="2605964" cy="15544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605964"/>
              </a:tblGrid>
              <a:tr h="353527">
                <a:tc>
                  <a:txBody>
                    <a:bodyPr/>
                    <a:lstStyle/>
                    <a:p>
                      <a:r>
                        <a:rPr lang="en-AU" dirty="0" smtClean="0"/>
                        <a:t>CFU 1</a:t>
                      </a:r>
                      <a:endParaRPr lang="en-AU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Which is</a:t>
                      </a:r>
                      <a:r>
                        <a:rPr lang="en-AU" baseline="0" dirty="0" smtClean="0"/>
                        <a:t> the residue:</a:t>
                      </a:r>
                    </a:p>
                    <a:p>
                      <a:r>
                        <a:rPr lang="en-AU" baseline="0" dirty="0" smtClean="0"/>
                        <a:t>a) The dirt in the filter paper</a:t>
                      </a:r>
                      <a:br>
                        <a:rPr lang="en-AU" baseline="0" dirty="0" smtClean="0"/>
                      </a:br>
                      <a:r>
                        <a:rPr lang="en-AU" baseline="0" dirty="0" smtClean="0"/>
                        <a:t>b) The clear water 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09073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-1" y="2852663"/>
            <a:ext cx="2311405" cy="584775"/>
          </a:xfrm>
          <a:prstGeom prst="homePlate">
            <a:avLst/>
          </a:prstGeom>
          <a:solidFill>
            <a:srgbClr val="7030A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AU" sz="3200" dirty="0" smtClean="0"/>
              <a:t>Skill Closure</a:t>
            </a:r>
            <a:endParaRPr lang="en-AU" sz="3200" dirty="0"/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643073"/>
              </p:ext>
            </p:extLst>
          </p:nvPr>
        </p:nvGraphicFramePr>
        <p:xfrm>
          <a:off x="9363963" y="4890019"/>
          <a:ext cx="2646908" cy="1612978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646908"/>
              </a:tblGrid>
              <a:tr h="316136">
                <a:tc>
                  <a:txBody>
                    <a:bodyPr/>
                    <a:lstStyle/>
                    <a:p>
                      <a:r>
                        <a:rPr lang="en-AU" dirty="0" smtClean="0"/>
                        <a:t>Reminder:</a:t>
                      </a:r>
                      <a:endParaRPr lang="en-AU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</a:tr>
              <a:tr h="124721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 smtClean="0"/>
                        <a:t>Decantation and filtration are used to separate insoluble</a:t>
                      </a:r>
                      <a:r>
                        <a:rPr lang="en-AU" baseline="0" dirty="0" smtClean="0"/>
                        <a:t> substances from suspension mixtures.</a:t>
                      </a:r>
                      <a:endParaRPr lang="en-AU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0" y="0"/>
            <a:ext cx="2014888" cy="584775"/>
          </a:xfrm>
          <a:prstGeom prst="homePlate">
            <a:avLst/>
          </a:prstGeom>
          <a:solidFill>
            <a:srgbClr val="7030A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AU" sz="3200" dirty="0" smtClean="0"/>
              <a:t>Relevance</a:t>
            </a:r>
            <a:endParaRPr lang="en-AU" sz="3200" dirty="0"/>
          </a:p>
        </p:txBody>
      </p:sp>
      <p:sp>
        <p:nvSpPr>
          <p:cNvPr id="2" name="TextBox 1"/>
          <p:cNvSpPr txBox="1"/>
          <p:nvPr/>
        </p:nvSpPr>
        <p:spPr>
          <a:xfrm>
            <a:off x="158981" y="783765"/>
            <a:ext cx="2916727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sz="2500" dirty="0" smtClean="0">
                <a:latin typeface="+mj-lt"/>
              </a:rPr>
              <a:t>Vacuum cleaner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sz="2500" dirty="0" smtClean="0">
                <a:latin typeface="+mj-lt"/>
              </a:rPr>
              <a:t>Tea bag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sz="2500" dirty="0" smtClean="0">
                <a:latin typeface="+mj-lt"/>
              </a:rPr>
              <a:t>Coffee filters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94381" y="3815541"/>
            <a:ext cx="837554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AU" sz="2800" dirty="0" smtClean="0">
                <a:latin typeface="+mj-lt"/>
              </a:rPr>
              <a:t>Why does filter paper leave behind large insoluble substances?</a:t>
            </a:r>
          </a:p>
          <a:p>
            <a:pPr marL="514350" indent="-514350">
              <a:buFont typeface="+mj-lt"/>
              <a:buAutoNum type="arabicPeriod"/>
            </a:pPr>
            <a:endParaRPr lang="en-AU" sz="2800" dirty="0" smtClean="0">
              <a:latin typeface="+mj-lt"/>
            </a:endParaRPr>
          </a:p>
          <a:p>
            <a:pPr marL="514350" indent="-514350">
              <a:buFont typeface="+mj-lt"/>
              <a:buAutoNum type="arabicPeriod"/>
            </a:pPr>
            <a:r>
              <a:rPr lang="en-AU" sz="2800" dirty="0" smtClean="0">
                <a:latin typeface="+mj-lt"/>
              </a:rPr>
              <a:t>Write down the process to decant a mixture of sand and water. </a:t>
            </a:r>
            <a:endParaRPr lang="en-AU" sz="2800" dirty="0">
              <a:latin typeface="+mj-lt"/>
            </a:endParaRPr>
          </a:p>
        </p:txBody>
      </p:sp>
      <p:pic>
        <p:nvPicPr>
          <p:cNvPr id="4098" name="Picture 2" descr="Related imag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4303" y="47625"/>
            <a:ext cx="2269380" cy="1276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Image result for filtration examples in everyday life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2539" y="92577"/>
            <a:ext cx="2132173" cy="1599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Image result for filtration examples vacuum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2538" y="1744954"/>
            <a:ext cx="2072141" cy="1400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Image result for filtration examples face mask saw dust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4712" y="1568914"/>
            <a:ext cx="366712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2822069" y="685888"/>
            <a:ext cx="3320469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sz="2500" dirty="0">
                <a:latin typeface="+mj-lt"/>
              </a:rPr>
              <a:t>Face masks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sz="2500" dirty="0">
                <a:latin typeface="+mj-lt"/>
              </a:rPr>
              <a:t>Pool filter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sz="2500" dirty="0">
                <a:latin typeface="+mj-lt"/>
              </a:rPr>
              <a:t>Even our Kidneys act as a filter!</a:t>
            </a:r>
          </a:p>
        </p:txBody>
      </p:sp>
    </p:spTree>
    <p:extLst>
      <p:ext uri="{BB962C8B-B14F-4D97-AF65-F5344CB8AC3E}">
        <p14:creationId xmlns:p14="http://schemas.microsoft.com/office/powerpoint/2010/main" val="3457566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-6605"/>
            <a:ext cx="3895468" cy="584775"/>
          </a:xfrm>
          <a:prstGeom prst="homePlate">
            <a:avLst/>
          </a:prstGeom>
          <a:solidFill>
            <a:srgbClr val="7030A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AU" sz="3200" dirty="0" smtClean="0"/>
              <a:t>Independent Practice</a:t>
            </a:r>
            <a:endParaRPr lang="en-AU" sz="32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80546"/>
              </p:ext>
            </p:extLst>
          </p:nvPr>
        </p:nvGraphicFramePr>
        <p:xfrm>
          <a:off x="9395136" y="4880114"/>
          <a:ext cx="2646908" cy="15595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646908"/>
              </a:tblGrid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Reminder:</a:t>
                      </a:r>
                      <a:endParaRPr lang="en-AU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 smtClean="0"/>
                        <a:t>Decantation and filtration are used to separate insoluble</a:t>
                      </a:r>
                      <a:r>
                        <a:rPr lang="en-AU" baseline="0" dirty="0" smtClean="0"/>
                        <a:t> substances from suspension mixtures</a:t>
                      </a:r>
                      <a:endParaRPr lang="en-AU" dirty="0" smtClean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03384" y="1065126"/>
            <a:ext cx="1083886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You are given a mixture of sand and water. It has big and small particles of sand. </a:t>
            </a:r>
          </a:p>
          <a:p>
            <a:r>
              <a:rPr lang="en-US" sz="3200" dirty="0" smtClean="0"/>
              <a:t>How would you separate the sand from the water? </a:t>
            </a:r>
          </a:p>
          <a:p>
            <a:endParaRPr lang="en-US" sz="3200" dirty="0"/>
          </a:p>
          <a:p>
            <a:r>
              <a:rPr lang="en-US" sz="3200" dirty="0" smtClean="0"/>
              <a:t>Describe the process using a step-by-step method before you practice this process.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754746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-12609"/>
            <a:ext cx="2429041" cy="584775"/>
          </a:xfrm>
          <a:prstGeom prst="homePlate">
            <a:avLst/>
          </a:prstGeom>
          <a:solidFill>
            <a:srgbClr val="7030A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AU" sz="3200" dirty="0" smtClean="0"/>
              <a:t>Daily Review</a:t>
            </a:r>
            <a:endParaRPr lang="en-AU" sz="32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834665" y="770572"/>
            <a:ext cx="8924214" cy="136083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sz="2800" dirty="0" smtClean="0"/>
              <a:t>Identify the pure substance from the two examples below. </a:t>
            </a:r>
          </a:p>
          <a:p>
            <a:r>
              <a:rPr lang="en-AU" sz="2800" dirty="0" smtClean="0"/>
              <a:t>Be prepared to give a reason for your answer. </a:t>
            </a:r>
          </a:p>
        </p:txBody>
      </p:sp>
      <p:grpSp>
        <p:nvGrpSpPr>
          <p:cNvPr id="96" name="Group 95"/>
          <p:cNvGrpSpPr/>
          <p:nvPr/>
        </p:nvGrpSpPr>
        <p:grpSpPr>
          <a:xfrm>
            <a:off x="966355" y="2147360"/>
            <a:ext cx="4846134" cy="4355112"/>
            <a:chOff x="966355" y="2147360"/>
            <a:chExt cx="4846134" cy="4355112"/>
          </a:xfrm>
        </p:grpSpPr>
        <p:pic>
          <p:nvPicPr>
            <p:cNvPr id="6" name="Picture 2" descr="Image result for salt water">
              <a:hlinkClick r:id="rId2"/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6355" y="2583437"/>
              <a:ext cx="4846134" cy="39190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7" name="Group 6"/>
            <p:cNvGrpSpPr/>
            <p:nvPr/>
          </p:nvGrpSpPr>
          <p:grpSpPr>
            <a:xfrm>
              <a:off x="1684233" y="2880619"/>
              <a:ext cx="3867611" cy="3379842"/>
              <a:chOff x="7669396" y="3126187"/>
              <a:chExt cx="3867611" cy="3379842"/>
            </a:xfrm>
          </p:grpSpPr>
          <p:grpSp>
            <p:nvGrpSpPr>
              <p:cNvPr id="8" name="Group 7"/>
              <p:cNvGrpSpPr/>
              <p:nvPr/>
            </p:nvGrpSpPr>
            <p:grpSpPr>
              <a:xfrm>
                <a:off x="7669396" y="4321360"/>
                <a:ext cx="3681792" cy="2008225"/>
                <a:chOff x="5853080" y="1843381"/>
                <a:chExt cx="3681792" cy="2008225"/>
              </a:xfrm>
            </p:grpSpPr>
            <p:grpSp>
              <p:nvGrpSpPr>
                <p:cNvPr id="54" name="Group 53"/>
                <p:cNvGrpSpPr/>
                <p:nvPr/>
              </p:nvGrpSpPr>
              <p:grpSpPr>
                <a:xfrm>
                  <a:off x="7407551" y="2529348"/>
                  <a:ext cx="1551822" cy="1178296"/>
                  <a:chOff x="9215937" y="1901947"/>
                  <a:chExt cx="2712621" cy="2137918"/>
                </a:xfrm>
              </p:grpSpPr>
              <p:grpSp>
                <p:nvGrpSpPr>
                  <p:cNvPr id="79" name="Group 78"/>
                  <p:cNvGrpSpPr>
                    <a:grpSpLocks noChangeAspect="1"/>
                  </p:cNvGrpSpPr>
                  <p:nvPr/>
                </p:nvGrpSpPr>
                <p:grpSpPr>
                  <a:xfrm>
                    <a:off x="9515478" y="2972294"/>
                    <a:ext cx="537045" cy="301971"/>
                    <a:chOff x="9515478" y="2972294"/>
                    <a:chExt cx="865009" cy="466662"/>
                  </a:xfrm>
                </p:grpSpPr>
                <p:sp>
                  <p:nvSpPr>
                    <p:cNvPr id="92" name="Circle"/>
                    <p:cNvSpPr/>
                    <p:nvPr/>
                  </p:nvSpPr>
                  <p:spPr>
                    <a:xfrm>
                      <a:off x="9515478" y="2972294"/>
                      <a:ext cx="475073" cy="466662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 w="25400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t">
                      <a:noAutofit/>
                    </a:bodyPr>
                    <a:lstStyle/>
                    <a:p>
                      <a:endParaRPr dirty="0"/>
                    </a:p>
                  </p:txBody>
                </p:sp>
                <p:sp>
                  <p:nvSpPr>
                    <p:cNvPr id="93" name="Circle"/>
                    <p:cNvSpPr/>
                    <p:nvPr/>
                  </p:nvSpPr>
                  <p:spPr>
                    <a:xfrm>
                      <a:off x="9905414" y="2972294"/>
                      <a:ext cx="475073" cy="466662"/>
                    </a:xfrm>
                    <a:prstGeom prst="ellipse">
                      <a:avLst/>
                    </a:prstGeom>
                    <a:solidFill>
                      <a:schemeClr val="accent1">
                        <a:lumMod val="75000"/>
                      </a:schemeClr>
                    </a:solidFill>
                    <a:ln w="25400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t">
                      <a:noAutofit/>
                    </a:bodyPr>
                    <a:lstStyle/>
                    <a:p>
                      <a:endParaRPr dirty="0"/>
                    </a:p>
                  </p:txBody>
                </p:sp>
              </p:grpSp>
              <p:grpSp>
                <p:nvGrpSpPr>
                  <p:cNvPr id="80" name="Group 79"/>
                  <p:cNvGrpSpPr>
                    <a:grpSpLocks noChangeAspect="1"/>
                  </p:cNvGrpSpPr>
                  <p:nvPr/>
                </p:nvGrpSpPr>
                <p:grpSpPr>
                  <a:xfrm rot="20610807">
                    <a:off x="9215937" y="1901947"/>
                    <a:ext cx="537044" cy="301972"/>
                    <a:chOff x="9554509" y="555462"/>
                    <a:chExt cx="865008" cy="466663"/>
                  </a:xfrm>
                </p:grpSpPr>
                <p:sp>
                  <p:nvSpPr>
                    <p:cNvPr id="90" name="Circle"/>
                    <p:cNvSpPr/>
                    <p:nvPr/>
                  </p:nvSpPr>
                  <p:spPr>
                    <a:xfrm>
                      <a:off x="9554509" y="555463"/>
                      <a:ext cx="475072" cy="466662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 w="25400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t">
                      <a:noAutofit/>
                    </a:bodyPr>
                    <a:lstStyle/>
                    <a:p>
                      <a:endParaRPr dirty="0"/>
                    </a:p>
                  </p:txBody>
                </p:sp>
                <p:sp>
                  <p:nvSpPr>
                    <p:cNvPr id="91" name="Circle"/>
                    <p:cNvSpPr/>
                    <p:nvPr/>
                  </p:nvSpPr>
                  <p:spPr>
                    <a:xfrm>
                      <a:off x="9944445" y="555462"/>
                      <a:ext cx="475072" cy="466663"/>
                    </a:xfrm>
                    <a:prstGeom prst="ellipse">
                      <a:avLst/>
                    </a:prstGeom>
                    <a:solidFill>
                      <a:schemeClr val="accent1">
                        <a:lumMod val="75000"/>
                      </a:schemeClr>
                    </a:solidFill>
                    <a:ln w="25400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t">
                      <a:noAutofit/>
                    </a:bodyPr>
                    <a:lstStyle/>
                    <a:p>
                      <a:endParaRPr dirty="0"/>
                    </a:p>
                  </p:txBody>
                </p:sp>
              </p:grpSp>
              <p:grpSp>
                <p:nvGrpSpPr>
                  <p:cNvPr id="81" name="Group 80"/>
                  <p:cNvGrpSpPr>
                    <a:grpSpLocks noChangeAspect="1"/>
                  </p:cNvGrpSpPr>
                  <p:nvPr/>
                </p:nvGrpSpPr>
                <p:grpSpPr>
                  <a:xfrm rot="768777">
                    <a:off x="11391516" y="3085200"/>
                    <a:ext cx="537042" cy="301971"/>
                    <a:chOff x="11468041" y="2586004"/>
                    <a:chExt cx="865004" cy="466663"/>
                  </a:xfrm>
                </p:grpSpPr>
                <p:sp>
                  <p:nvSpPr>
                    <p:cNvPr id="88" name="Circle"/>
                    <p:cNvSpPr/>
                    <p:nvPr/>
                  </p:nvSpPr>
                  <p:spPr>
                    <a:xfrm>
                      <a:off x="11468041" y="2586004"/>
                      <a:ext cx="475073" cy="466663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 w="25400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t">
                      <a:noAutofit/>
                    </a:bodyPr>
                    <a:lstStyle/>
                    <a:p>
                      <a:endParaRPr dirty="0"/>
                    </a:p>
                  </p:txBody>
                </p:sp>
                <p:sp>
                  <p:nvSpPr>
                    <p:cNvPr id="89" name="Circle"/>
                    <p:cNvSpPr/>
                    <p:nvPr/>
                  </p:nvSpPr>
                  <p:spPr>
                    <a:xfrm>
                      <a:off x="11857973" y="2586004"/>
                      <a:ext cx="475072" cy="466662"/>
                    </a:xfrm>
                    <a:prstGeom prst="ellipse">
                      <a:avLst/>
                    </a:prstGeom>
                    <a:solidFill>
                      <a:schemeClr val="accent1">
                        <a:lumMod val="75000"/>
                      </a:schemeClr>
                    </a:solidFill>
                    <a:ln w="25400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t">
                      <a:noAutofit/>
                    </a:bodyPr>
                    <a:lstStyle/>
                    <a:p>
                      <a:endParaRPr dirty="0"/>
                    </a:p>
                  </p:txBody>
                </p:sp>
              </p:grpSp>
              <p:grpSp>
                <p:nvGrpSpPr>
                  <p:cNvPr id="82" name="Group 81"/>
                  <p:cNvGrpSpPr>
                    <a:grpSpLocks noChangeAspect="1"/>
                  </p:cNvGrpSpPr>
                  <p:nvPr/>
                </p:nvGrpSpPr>
                <p:grpSpPr>
                  <a:xfrm rot="1164891">
                    <a:off x="10240296" y="3480030"/>
                    <a:ext cx="537045" cy="301971"/>
                    <a:chOff x="9515478" y="2972294"/>
                    <a:chExt cx="865009" cy="466662"/>
                  </a:xfrm>
                </p:grpSpPr>
                <p:sp>
                  <p:nvSpPr>
                    <p:cNvPr id="86" name="Circle"/>
                    <p:cNvSpPr/>
                    <p:nvPr/>
                  </p:nvSpPr>
                  <p:spPr>
                    <a:xfrm>
                      <a:off x="9515478" y="2972294"/>
                      <a:ext cx="475073" cy="466662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 w="25400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t">
                      <a:noAutofit/>
                    </a:bodyPr>
                    <a:lstStyle/>
                    <a:p>
                      <a:endParaRPr dirty="0"/>
                    </a:p>
                  </p:txBody>
                </p:sp>
                <p:sp>
                  <p:nvSpPr>
                    <p:cNvPr id="87" name="Circle"/>
                    <p:cNvSpPr/>
                    <p:nvPr/>
                  </p:nvSpPr>
                  <p:spPr>
                    <a:xfrm>
                      <a:off x="9905414" y="2972294"/>
                      <a:ext cx="475073" cy="466662"/>
                    </a:xfrm>
                    <a:prstGeom prst="ellipse">
                      <a:avLst/>
                    </a:prstGeom>
                    <a:solidFill>
                      <a:schemeClr val="accent1">
                        <a:lumMod val="75000"/>
                      </a:schemeClr>
                    </a:solidFill>
                    <a:ln w="25400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t">
                      <a:noAutofit/>
                    </a:bodyPr>
                    <a:lstStyle/>
                    <a:p>
                      <a:endParaRPr dirty="0"/>
                    </a:p>
                  </p:txBody>
                </p:sp>
              </p:grpSp>
              <p:grpSp>
                <p:nvGrpSpPr>
                  <p:cNvPr id="83" name="Group 82"/>
                  <p:cNvGrpSpPr>
                    <a:grpSpLocks noChangeAspect="1"/>
                  </p:cNvGrpSpPr>
                  <p:nvPr/>
                </p:nvGrpSpPr>
                <p:grpSpPr>
                  <a:xfrm>
                    <a:off x="9861889" y="3737894"/>
                    <a:ext cx="537045" cy="301971"/>
                    <a:chOff x="9515478" y="2972294"/>
                    <a:chExt cx="865009" cy="466662"/>
                  </a:xfrm>
                </p:grpSpPr>
                <p:sp>
                  <p:nvSpPr>
                    <p:cNvPr id="84" name="Circle"/>
                    <p:cNvSpPr/>
                    <p:nvPr/>
                  </p:nvSpPr>
                  <p:spPr>
                    <a:xfrm>
                      <a:off x="9515478" y="2972294"/>
                      <a:ext cx="475073" cy="466662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 w="25400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t">
                      <a:noAutofit/>
                    </a:bodyPr>
                    <a:lstStyle/>
                    <a:p>
                      <a:endParaRPr dirty="0"/>
                    </a:p>
                  </p:txBody>
                </p:sp>
                <p:sp>
                  <p:nvSpPr>
                    <p:cNvPr id="85" name="Circle"/>
                    <p:cNvSpPr/>
                    <p:nvPr/>
                  </p:nvSpPr>
                  <p:spPr>
                    <a:xfrm>
                      <a:off x="9905414" y="2972294"/>
                      <a:ext cx="475073" cy="466662"/>
                    </a:xfrm>
                    <a:prstGeom prst="ellipse">
                      <a:avLst/>
                    </a:prstGeom>
                    <a:solidFill>
                      <a:schemeClr val="accent1">
                        <a:lumMod val="75000"/>
                      </a:schemeClr>
                    </a:solidFill>
                    <a:ln w="25400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t">
                      <a:noAutofit/>
                    </a:bodyPr>
                    <a:lstStyle/>
                    <a:p>
                      <a:endParaRPr dirty="0"/>
                    </a:p>
                  </p:txBody>
                </p:sp>
              </p:grpSp>
            </p:grpSp>
            <p:grpSp>
              <p:nvGrpSpPr>
                <p:cNvPr id="55" name="Group 54"/>
                <p:cNvGrpSpPr/>
                <p:nvPr/>
              </p:nvGrpSpPr>
              <p:grpSpPr>
                <a:xfrm>
                  <a:off x="5853080" y="1877189"/>
                  <a:ext cx="1201356" cy="1974417"/>
                  <a:chOff x="9113534" y="1756476"/>
                  <a:chExt cx="2099998" cy="3582412"/>
                </a:xfrm>
              </p:grpSpPr>
              <p:grpSp>
                <p:nvGrpSpPr>
                  <p:cNvPr id="67" name="Group 66"/>
                  <p:cNvGrpSpPr>
                    <a:grpSpLocks noChangeAspect="1"/>
                  </p:cNvGrpSpPr>
                  <p:nvPr/>
                </p:nvGrpSpPr>
                <p:grpSpPr>
                  <a:xfrm>
                    <a:off x="9515478" y="2972294"/>
                    <a:ext cx="537045" cy="301971"/>
                    <a:chOff x="9515478" y="2972294"/>
                    <a:chExt cx="865009" cy="466662"/>
                  </a:xfrm>
                </p:grpSpPr>
                <p:sp>
                  <p:nvSpPr>
                    <p:cNvPr id="77" name="Circle"/>
                    <p:cNvSpPr/>
                    <p:nvPr/>
                  </p:nvSpPr>
                  <p:spPr>
                    <a:xfrm>
                      <a:off x="9515478" y="2972294"/>
                      <a:ext cx="475073" cy="466662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 w="25400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t">
                      <a:noAutofit/>
                    </a:bodyPr>
                    <a:lstStyle/>
                    <a:p>
                      <a:endParaRPr dirty="0"/>
                    </a:p>
                  </p:txBody>
                </p:sp>
                <p:sp>
                  <p:nvSpPr>
                    <p:cNvPr id="78" name="Circle"/>
                    <p:cNvSpPr/>
                    <p:nvPr/>
                  </p:nvSpPr>
                  <p:spPr>
                    <a:xfrm>
                      <a:off x="9905414" y="2972294"/>
                      <a:ext cx="475073" cy="466662"/>
                    </a:xfrm>
                    <a:prstGeom prst="ellipse">
                      <a:avLst/>
                    </a:prstGeom>
                    <a:solidFill>
                      <a:schemeClr val="accent1">
                        <a:lumMod val="75000"/>
                      </a:schemeClr>
                    </a:solidFill>
                    <a:ln w="25400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t">
                      <a:noAutofit/>
                    </a:bodyPr>
                    <a:lstStyle/>
                    <a:p>
                      <a:endParaRPr dirty="0"/>
                    </a:p>
                  </p:txBody>
                </p:sp>
              </p:grpSp>
              <p:grpSp>
                <p:nvGrpSpPr>
                  <p:cNvPr id="68" name="Group 67"/>
                  <p:cNvGrpSpPr>
                    <a:grpSpLocks noChangeAspect="1"/>
                  </p:cNvGrpSpPr>
                  <p:nvPr/>
                </p:nvGrpSpPr>
                <p:grpSpPr>
                  <a:xfrm rot="20610807">
                    <a:off x="10281153" y="4906268"/>
                    <a:ext cx="932379" cy="432620"/>
                    <a:chOff x="9783484" y="5557130"/>
                    <a:chExt cx="1501768" cy="668566"/>
                  </a:xfrm>
                </p:grpSpPr>
                <p:sp>
                  <p:nvSpPr>
                    <p:cNvPr id="75" name="Circle"/>
                    <p:cNvSpPr/>
                    <p:nvPr/>
                  </p:nvSpPr>
                  <p:spPr>
                    <a:xfrm>
                      <a:off x="9783484" y="5759034"/>
                      <a:ext cx="475072" cy="466662"/>
                    </a:xfrm>
                    <a:prstGeom prst="ellipse">
                      <a:avLst/>
                    </a:prstGeom>
                    <a:solidFill>
                      <a:srgbClr val="7030A0"/>
                    </a:solidFill>
                    <a:ln w="25400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t">
                      <a:noAutofit/>
                    </a:bodyPr>
                    <a:lstStyle/>
                    <a:p>
                      <a:endParaRPr dirty="0"/>
                    </a:p>
                  </p:txBody>
                </p:sp>
                <p:sp>
                  <p:nvSpPr>
                    <p:cNvPr id="76" name="Circle"/>
                    <p:cNvSpPr/>
                    <p:nvPr/>
                  </p:nvSpPr>
                  <p:spPr>
                    <a:xfrm>
                      <a:off x="10810179" y="5557130"/>
                      <a:ext cx="475073" cy="466662"/>
                    </a:xfrm>
                    <a:prstGeom prst="ellipse">
                      <a:avLst/>
                    </a:prstGeom>
                    <a:solidFill>
                      <a:srgbClr val="FFFF00"/>
                    </a:solidFill>
                    <a:ln w="25400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t">
                      <a:noAutofit/>
                    </a:bodyPr>
                    <a:lstStyle/>
                    <a:p>
                      <a:endParaRPr dirty="0"/>
                    </a:p>
                  </p:txBody>
                </p:sp>
              </p:grpSp>
              <p:grpSp>
                <p:nvGrpSpPr>
                  <p:cNvPr id="69" name="Group 68"/>
                  <p:cNvGrpSpPr>
                    <a:grpSpLocks noChangeAspect="1"/>
                  </p:cNvGrpSpPr>
                  <p:nvPr/>
                </p:nvGrpSpPr>
                <p:grpSpPr>
                  <a:xfrm rot="768777">
                    <a:off x="9113534" y="1756476"/>
                    <a:ext cx="537044" cy="301973"/>
                    <a:chOff x="7415678" y="1364442"/>
                    <a:chExt cx="865007" cy="466665"/>
                  </a:xfrm>
                </p:grpSpPr>
                <p:sp>
                  <p:nvSpPr>
                    <p:cNvPr id="73" name="Circle"/>
                    <p:cNvSpPr/>
                    <p:nvPr/>
                  </p:nvSpPr>
                  <p:spPr>
                    <a:xfrm>
                      <a:off x="7415678" y="1364442"/>
                      <a:ext cx="475072" cy="466662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 w="25400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t">
                      <a:noAutofit/>
                    </a:bodyPr>
                    <a:lstStyle/>
                    <a:p>
                      <a:endParaRPr dirty="0"/>
                    </a:p>
                  </p:txBody>
                </p:sp>
                <p:sp>
                  <p:nvSpPr>
                    <p:cNvPr id="74" name="Circle"/>
                    <p:cNvSpPr/>
                    <p:nvPr/>
                  </p:nvSpPr>
                  <p:spPr>
                    <a:xfrm>
                      <a:off x="7805613" y="1364445"/>
                      <a:ext cx="475072" cy="466662"/>
                    </a:xfrm>
                    <a:prstGeom prst="ellipse">
                      <a:avLst/>
                    </a:prstGeom>
                    <a:solidFill>
                      <a:schemeClr val="accent1">
                        <a:lumMod val="75000"/>
                      </a:schemeClr>
                    </a:solidFill>
                    <a:ln w="25400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t">
                      <a:noAutofit/>
                    </a:bodyPr>
                    <a:lstStyle/>
                    <a:p>
                      <a:endParaRPr dirty="0"/>
                    </a:p>
                  </p:txBody>
                </p:sp>
              </p:grpSp>
              <p:grpSp>
                <p:nvGrpSpPr>
                  <p:cNvPr id="70" name="Group 69"/>
                  <p:cNvGrpSpPr>
                    <a:grpSpLocks noChangeAspect="1"/>
                  </p:cNvGrpSpPr>
                  <p:nvPr/>
                </p:nvGrpSpPr>
                <p:grpSpPr>
                  <a:xfrm>
                    <a:off x="9515479" y="3737895"/>
                    <a:ext cx="883456" cy="563969"/>
                    <a:chOff x="8957520" y="2972294"/>
                    <a:chExt cx="1422967" cy="871550"/>
                  </a:xfrm>
                </p:grpSpPr>
                <p:sp>
                  <p:nvSpPr>
                    <p:cNvPr id="71" name="Circle"/>
                    <p:cNvSpPr/>
                    <p:nvPr/>
                  </p:nvSpPr>
                  <p:spPr>
                    <a:xfrm>
                      <a:off x="8957520" y="3377182"/>
                      <a:ext cx="475072" cy="466662"/>
                    </a:xfrm>
                    <a:prstGeom prst="ellipse">
                      <a:avLst/>
                    </a:prstGeom>
                    <a:solidFill>
                      <a:srgbClr val="FFFF00"/>
                    </a:solidFill>
                    <a:ln w="25400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t">
                      <a:noAutofit/>
                    </a:bodyPr>
                    <a:lstStyle/>
                    <a:p>
                      <a:endParaRPr dirty="0"/>
                    </a:p>
                  </p:txBody>
                </p:sp>
                <p:sp>
                  <p:nvSpPr>
                    <p:cNvPr id="72" name="Circle"/>
                    <p:cNvSpPr/>
                    <p:nvPr/>
                  </p:nvSpPr>
                  <p:spPr>
                    <a:xfrm>
                      <a:off x="9905414" y="2972294"/>
                      <a:ext cx="475073" cy="466662"/>
                    </a:xfrm>
                    <a:prstGeom prst="ellipse">
                      <a:avLst/>
                    </a:prstGeom>
                    <a:solidFill>
                      <a:srgbClr val="7030A0"/>
                    </a:solidFill>
                    <a:ln w="25400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t">
                      <a:noAutofit/>
                    </a:bodyPr>
                    <a:lstStyle/>
                    <a:p>
                      <a:endParaRPr dirty="0"/>
                    </a:p>
                  </p:txBody>
                </p:sp>
              </p:grpSp>
            </p:grpSp>
            <p:grpSp>
              <p:nvGrpSpPr>
                <p:cNvPr id="56" name="Group 55"/>
                <p:cNvGrpSpPr/>
                <p:nvPr/>
              </p:nvGrpSpPr>
              <p:grpSpPr>
                <a:xfrm>
                  <a:off x="8469890" y="1843381"/>
                  <a:ext cx="1064982" cy="1131953"/>
                  <a:chOff x="9515478" y="1986030"/>
                  <a:chExt cx="1861613" cy="2053835"/>
                </a:xfrm>
              </p:grpSpPr>
              <p:grpSp>
                <p:nvGrpSpPr>
                  <p:cNvPr id="57" name="Group 56"/>
                  <p:cNvGrpSpPr>
                    <a:grpSpLocks noChangeAspect="1"/>
                  </p:cNvGrpSpPr>
                  <p:nvPr/>
                </p:nvGrpSpPr>
                <p:grpSpPr>
                  <a:xfrm>
                    <a:off x="9515478" y="2972294"/>
                    <a:ext cx="537045" cy="301971"/>
                    <a:chOff x="9515478" y="2972294"/>
                    <a:chExt cx="865009" cy="466662"/>
                  </a:xfrm>
                </p:grpSpPr>
                <p:sp>
                  <p:nvSpPr>
                    <p:cNvPr id="65" name="Circle"/>
                    <p:cNvSpPr/>
                    <p:nvPr/>
                  </p:nvSpPr>
                  <p:spPr>
                    <a:xfrm>
                      <a:off x="9515478" y="2972294"/>
                      <a:ext cx="475073" cy="466662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 w="25400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t">
                      <a:noAutofit/>
                    </a:bodyPr>
                    <a:lstStyle/>
                    <a:p>
                      <a:endParaRPr dirty="0"/>
                    </a:p>
                  </p:txBody>
                </p:sp>
                <p:sp>
                  <p:nvSpPr>
                    <p:cNvPr id="66" name="Circle"/>
                    <p:cNvSpPr/>
                    <p:nvPr/>
                  </p:nvSpPr>
                  <p:spPr>
                    <a:xfrm>
                      <a:off x="9905414" y="2972294"/>
                      <a:ext cx="475073" cy="466662"/>
                    </a:xfrm>
                    <a:prstGeom prst="ellipse">
                      <a:avLst/>
                    </a:prstGeom>
                    <a:solidFill>
                      <a:schemeClr val="accent1">
                        <a:lumMod val="75000"/>
                      </a:schemeClr>
                    </a:solidFill>
                    <a:ln w="25400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t">
                      <a:noAutofit/>
                    </a:bodyPr>
                    <a:lstStyle/>
                    <a:p>
                      <a:endParaRPr dirty="0"/>
                    </a:p>
                  </p:txBody>
                </p:sp>
              </p:grpSp>
              <p:sp>
                <p:nvSpPr>
                  <p:cNvPr id="58" name="Circle"/>
                  <p:cNvSpPr/>
                  <p:nvPr/>
                </p:nvSpPr>
                <p:spPr>
                  <a:xfrm rot="20610807">
                    <a:off x="10151258" y="1986030"/>
                    <a:ext cx="294951" cy="301972"/>
                  </a:xfrm>
                  <a:prstGeom prst="ellipse">
                    <a:avLst/>
                  </a:prstGeom>
                  <a:solidFill>
                    <a:srgbClr val="7030A0"/>
                  </a:solidFill>
                  <a:ln w="25400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45719" tIns="45719" rIns="45719" bIns="45719" numCol="1" anchor="t">
                    <a:noAutofit/>
                  </a:bodyPr>
                  <a:lstStyle/>
                  <a:p>
                    <a:endParaRPr dirty="0"/>
                  </a:p>
                </p:txBody>
              </p:sp>
              <p:grpSp>
                <p:nvGrpSpPr>
                  <p:cNvPr id="59" name="Group 58"/>
                  <p:cNvGrpSpPr>
                    <a:grpSpLocks noChangeAspect="1"/>
                  </p:cNvGrpSpPr>
                  <p:nvPr/>
                </p:nvGrpSpPr>
                <p:grpSpPr>
                  <a:xfrm rot="768777">
                    <a:off x="10840046" y="2469099"/>
                    <a:ext cx="537045" cy="301973"/>
                    <a:chOff x="10381847" y="1846589"/>
                    <a:chExt cx="865009" cy="466665"/>
                  </a:xfrm>
                </p:grpSpPr>
                <p:sp>
                  <p:nvSpPr>
                    <p:cNvPr id="63" name="Circle"/>
                    <p:cNvSpPr/>
                    <p:nvPr/>
                  </p:nvSpPr>
                  <p:spPr>
                    <a:xfrm>
                      <a:off x="10381847" y="1846592"/>
                      <a:ext cx="475072" cy="466662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 w="25400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t">
                      <a:noAutofit/>
                    </a:bodyPr>
                    <a:lstStyle/>
                    <a:p>
                      <a:endParaRPr dirty="0"/>
                    </a:p>
                  </p:txBody>
                </p:sp>
                <p:sp>
                  <p:nvSpPr>
                    <p:cNvPr id="64" name="Circle"/>
                    <p:cNvSpPr/>
                    <p:nvPr/>
                  </p:nvSpPr>
                  <p:spPr>
                    <a:xfrm>
                      <a:off x="10771783" y="1846589"/>
                      <a:ext cx="475073" cy="466663"/>
                    </a:xfrm>
                    <a:prstGeom prst="ellipse">
                      <a:avLst/>
                    </a:prstGeom>
                    <a:solidFill>
                      <a:schemeClr val="accent1">
                        <a:lumMod val="75000"/>
                      </a:schemeClr>
                    </a:solidFill>
                    <a:ln w="25400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t">
                      <a:noAutofit/>
                    </a:bodyPr>
                    <a:lstStyle/>
                    <a:p>
                      <a:endParaRPr dirty="0"/>
                    </a:p>
                  </p:txBody>
                </p:sp>
              </p:grpSp>
              <p:grpSp>
                <p:nvGrpSpPr>
                  <p:cNvPr id="60" name="Group 59"/>
                  <p:cNvGrpSpPr>
                    <a:grpSpLocks noChangeAspect="1"/>
                  </p:cNvGrpSpPr>
                  <p:nvPr/>
                </p:nvGrpSpPr>
                <p:grpSpPr>
                  <a:xfrm>
                    <a:off x="9861889" y="3737894"/>
                    <a:ext cx="537045" cy="301971"/>
                    <a:chOff x="9515478" y="2972294"/>
                    <a:chExt cx="865009" cy="466662"/>
                  </a:xfrm>
                </p:grpSpPr>
                <p:sp>
                  <p:nvSpPr>
                    <p:cNvPr id="61" name="Circle"/>
                    <p:cNvSpPr/>
                    <p:nvPr/>
                  </p:nvSpPr>
                  <p:spPr>
                    <a:xfrm>
                      <a:off x="9515478" y="2972294"/>
                      <a:ext cx="475073" cy="466662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 w="25400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t">
                      <a:noAutofit/>
                    </a:bodyPr>
                    <a:lstStyle/>
                    <a:p>
                      <a:endParaRPr dirty="0"/>
                    </a:p>
                  </p:txBody>
                </p:sp>
                <p:sp>
                  <p:nvSpPr>
                    <p:cNvPr id="62" name="Circle"/>
                    <p:cNvSpPr/>
                    <p:nvPr/>
                  </p:nvSpPr>
                  <p:spPr>
                    <a:xfrm>
                      <a:off x="9905414" y="2972294"/>
                      <a:ext cx="475073" cy="466662"/>
                    </a:xfrm>
                    <a:prstGeom prst="ellipse">
                      <a:avLst/>
                    </a:prstGeom>
                    <a:solidFill>
                      <a:schemeClr val="accent1">
                        <a:lumMod val="75000"/>
                      </a:schemeClr>
                    </a:solidFill>
                    <a:ln w="25400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t">
                      <a:noAutofit/>
                    </a:bodyPr>
                    <a:lstStyle/>
                    <a:p>
                      <a:endParaRPr dirty="0"/>
                    </a:p>
                  </p:txBody>
                </p:sp>
              </p:grpSp>
            </p:grpSp>
          </p:grpSp>
          <p:grpSp>
            <p:nvGrpSpPr>
              <p:cNvPr id="9" name="Group 8"/>
              <p:cNvGrpSpPr/>
              <p:nvPr/>
            </p:nvGrpSpPr>
            <p:grpSpPr>
              <a:xfrm>
                <a:off x="7750658" y="3126187"/>
                <a:ext cx="3786349" cy="3379842"/>
                <a:chOff x="6083023" y="2386953"/>
                <a:chExt cx="3786349" cy="3379842"/>
              </a:xfrm>
            </p:grpSpPr>
            <p:grpSp>
              <p:nvGrpSpPr>
                <p:cNvPr id="10" name="Group 9"/>
                <p:cNvGrpSpPr/>
                <p:nvPr/>
              </p:nvGrpSpPr>
              <p:grpSpPr>
                <a:xfrm>
                  <a:off x="6909035" y="3119259"/>
                  <a:ext cx="1706728" cy="1575679"/>
                  <a:chOff x="8344523" y="2972294"/>
                  <a:chExt cx="2983402" cy="2858937"/>
                </a:xfrm>
              </p:grpSpPr>
              <p:grpSp>
                <p:nvGrpSpPr>
                  <p:cNvPr id="41" name="Group 40"/>
                  <p:cNvGrpSpPr>
                    <a:grpSpLocks noChangeAspect="1"/>
                  </p:cNvGrpSpPr>
                  <p:nvPr/>
                </p:nvGrpSpPr>
                <p:grpSpPr>
                  <a:xfrm>
                    <a:off x="9515478" y="2972294"/>
                    <a:ext cx="537045" cy="301971"/>
                    <a:chOff x="9515478" y="2972294"/>
                    <a:chExt cx="865009" cy="466662"/>
                  </a:xfrm>
                </p:grpSpPr>
                <p:sp>
                  <p:nvSpPr>
                    <p:cNvPr id="52" name="Circle"/>
                    <p:cNvSpPr/>
                    <p:nvPr/>
                  </p:nvSpPr>
                  <p:spPr>
                    <a:xfrm>
                      <a:off x="9515478" y="2972294"/>
                      <a:ext cx="475073" cy="466662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 w="25400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t">
                      <a:noAutofit/>
                    </a:bodyPr>
                    <a:lstStyle/>
                    <a:p>
                      <a:endParaRPr dirty="0"/>
                    </a:p>
                  </p:txBody>
                </p:sp>
                <p:sp>
                  <p:nvSpPr>
                    <p:cNvPr id="53" name="Circle"/>
                    <p:cNvSpPr/>
                    <p:nvPr/>
                  </p:nvSpPr>
                  <p:spPr>
                    <a:xfrm>
                      <a:off x="9905414" y="2972294"/>
                      <a:ext cx="475073" cy="466662"/>
                    </a:xfrm>
                    <a:prstGeom prst="ellipse">
                      <a:avLst/>
                    </a:prstGeom>
                    <a:solidFill>
                      <a:schemeClr val="accent1">
                        <a:lumMod val="75000"/>
                      </a:schemeClr>
                    </a:solidFill>
                    <a:ln w="25400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t">
                      <a:noAutofit/>
                    </a:bodyPr>
                    <a:lstStyle/>
                    <a:p>
                      <a:endParaRPr dirty="0"/>
                    </a:p>
                  </p:txBody>
                </p:sp>
              </p:grpSp>
              <p:grpSp>
                <p:nvGrpSpPr>
                  <p:cNvPr id="42" name="Group 41"/>
                  <p:cNvGrpSpPr>
                    <a:grpSpLocks noChangeAspect="1"/>
                  </p:cNvGrpSpPr>
                  <p:nvPr/>
                </p:nvGrpSpPr>
                <p:grpSpPr>
                  <a:xfrm rot="20610807">
                    <a:off x="8344523" y="3183505"/>
                    <a:ext cx="537047" cy="301971"/>
                    <a:chOff x="7622840" y="2072368"/>
                    <a:chExt cx="865012" cy="466662"/>
                  </a:xfrm>
                </p:grpSpPr>
                <p:sp>
                  <p:nvSpPr>
                    <p:cNvPr id="50" name="Circle"/>
                    <p:cNvSpPr/>
                    <p:nvPr/>
                  </p:nvSpPr>
                  <p:spPr>
                    <a:xfrm>
                      <a:off x="7622840" y="2072368"/>
                      <a:ext cx="475073" cy="466662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 w="25400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t">
                      <a:noAutofit/>
                    </a:bodyPr>
                    <a:lstStyle/>
                    <a:p>
                      <a:endParaRPr dirty="0"/>
                    </a:p>
                  </p:txBody>
                </p:sp>
                <p:sp>
                  <p:nvSpPr>
                    <p:cNvPr id="51" name="Circle"/>
                    <p:cNvSpPr/>
                    <p:nvPr/>
                  </p:nvSpPr>
                  <p:spPr>
                    <a:xfrm>
                      <a:off x="8012780" y="2072368"/>
                      <a:ext cx="475072" cy="466662"/>
                    </a:xfrm>
                    <a:prstGeom prst="ellipse">
                      <a:avLst/>
                    </a:prstGeom>
                    <a:solidFill>
                      <a:schemeClr val="accent1">
                        <a:lumMod val="75000"/>
                      </a:schemeClr>
                    </a:solidFill>
                    <a:ln w="25400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t">
                      <a:noAutofit/>
                    </a:bodyPr>
                    <a:lstStyle/>
                    <a:p>
                      <a:endParaRPr dirty="0"/>
                    </a:p>
                  </p:txBody>
                </p:sp>
              </p:grpSp>
              <p:grpSp>
                <p:nvGrpSpPr>
                  <p:cNvPr id="43" name="Group 42"/>
                  <p:cNvGrpSpPr>
                    <a:grpSpLocks noChangeAspect="1"/>
                  </p:cNvGrpSpPr>
                  <p:nvPr/>
                </p:nvGrpSpPr>
                <p:grpSpPr>
                  <a:xfrm rot="768777">
                    <a:off x="10128909" y="4272243"/>
                    <a:ext cx="537043" cy="301973"/>
                    <a:chOff x="9909037" y="4807476"/>
                    <a:chExt cx="865006" cy="466665"/>
                  </a:xfrm>
                </p:grpSpPr>
                <p:sp>
                  <p:nvSpPr>
                    <p:cNvPr id="48" name="Circle"/>
                    <p:cNvSpPr/>
                    <p:nvPr/>
                  </p:nvSpPr>
                  <p:spPr>
                    <a:xfrm>
                      <a:off x="9909037" y="4807478"/>
                      <a:ext cx="475073" cy="466663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 w="25400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t">
                      <a:noAutofit/>
                    </a:bodyPr>
                    <a:lstStyle/>
                    <a:p>
                      <a:endParaRPr dirty="0"/>
                    </a:p>
                  </p:txBody>
                </p:sp>
                <p:sp>
                  <p:nvSpPr>
                    <p:cNvPr id="49" name="Circle"/>
                    <p:cNvSpPr/>
                    <p:nvPr/>
                  </p:nvSpPr>
                  <p:spPr>
                    <a:xfrm>
                      <a:off x="10298971" y="4807476"/>
                      <a:ext cx="475072" cy="466662"/>
                    </a:xfrm>
                    <a:prstGeom prst="ellipse">
                      <a:avLst/>
                    </a:prstGeom>
                    <a:solidFill>
                      <a:schemeClr val="accent1">
                        <a:lumMod val="75000"/>
                      </a:schemeClr>
                    </a:solidFill>
                    <a:ln w="25400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t">
                      <a:noAutofit/>
                    </a:bodyPr>
                    <a:lstStyle/>
                    <a:p>
                      <a:endParaRPr dirty="0"/>
                    </a:p>
                  </p:txBody>
                </p:sp>
              </p:grpSp>
              <p:sp>
                <p:nvSpPr>
                  <p:cNvPr id="44" name="Circle"/>
                  <p:cNvSpPr/>
                  <p:nvPr/>
                </p:nvSpPr>
                <p:spPr>
                  <a:xfrm rot="1164891">
                    <a:off x="11032974" y="5529260"/>
                    <a:ext cx="294951" cy="301971"/>
                  </a:xfrm>
                  <a:prstGeom prst="ellipse">
                    <a:avLst/>
                  </a:prstGeom>
                  <a:solidFill>
                    <a:srgbClr val="FFFF00"/>
                  </a:solidFill>
                  <a:ln w="25400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45719" tIns="45719" rIns="45719" bIns="45719" numCol="1" anchor="t">
                    <a:noAutofit/>
                  </a:bodyPr>
                  <a:lstStyle/>
                  <a:p>
                    <a:endParaRPr dirty="0"/>
                  </a:p>
                </p:txBody>
              </p:sp>
              <p:grpSp>
                <p:nvGrpSpPr>
                  <p:cNvPr id="45" name="Group 44"/>
                  <p:cNvGrpSpPr>
                    <a:grpSpLocks noChangeAspect="1"/>
                  </p:cNvGrpSpPr>
                  <p:nvPr/>
                </p:nvGrpSpPr>
                <p:grpSpPr>
                  <a:xfrm>
                    <a:off x="8818028" y="3525640"/>
                    <a:ext cx="1338811" cy="514227"/>
                    <a:chOff x="7834151" y="2644277"/>
                    <a:chExt cx="2156400" cy="794679"/>
                  </a:xfrm>
                </p:grpSpPr>
                <p:sp>
                  <p:nvSpPr>
                    <p:cNvPr id="46" name="Circle"/>
                    <p:cNvSpPr/>
                    <p:nvPr/>
                  </p:nvSpPr>
                  <p:spPr>
                    <a:xfrm>
                      <a:off x="9515478" y="2972294"/>
                      <a:ext cx="475073" cy="466662"/>
                    </a:xfrm>
                    <a:prstGeom prst="ellipse">
                      <a:avLst/>
                    </a:prstGeom>
                    <a:solidFill>
                      <a:srgbClr val="FFFF00"/>
                    </a:solidFill>
                    <a:ln w="25400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t">
                      <a:noAutofit/>
                    </a:bodyPr>
                    <a:lstStyle/>
                    <a:p>
                      <a:endParaRPr dirty="0"/>
                    </a:p>
                  </p:txBody>
                </p:sp>
                <p:sp>
                  <p:nvSpPr>
                    <p:cNvPr id="47" name="Circle"/>
                    <p:cNvSpPr/>
                    <p:nvPr/>
                  </p:nvSpPr>
                  <p:spPr>
                    <a:xfrm>
                      <a:off x="7834151" y="2644277"/>
                      <a:ext cx="475072" cy="466662"/>
                    </a:xfrm>
                    <a:prstGeom prst="ellipse">
                      <a:avLst/>
                    </a:prstGeom>
                    <a:solidFill>
                      <a:srgbClr val="7030A0"/>
                    </a:solidFill>
                    <a:ln w="25400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t">
                      <a:noAutofit/>
                    </a:bodyPr>
                    <a:lstStyle/>
                    <a:p>
                      <a:endParaRPr dirty="0"/>
                    </a:p>
                  </p:txBody>
                </p:sp>
              </p:grpSp>
            </p:grpSp>
            <p:grpSp>
              <p:nvGrpSpPr>
                <p:cNvPr id="11" name="Group 10"/>
                <p:cNvGrpSpPr/>
                <p:nvPr/>
              </p:nvGrpSpPr>
              <p:grpSpPr>
                <a:xfrm>
                  <a:off x="6083023" y="2404525"/>
                  <a:ext cx="3121457" cy="3362270"/>
                  <a:chOff x="9515478" y="2713282"/>
                  <a:chExt cx="5456379" cy="6100555"/>
                </a:xfrm>
              </p:grpSpPr>
              <p:grpSp>
                <p:nvGrpSpPr>
                  <p:cNvPr id="26" name="Group 25"/>
                  <p:cNvGrpSpPr>
                    <a:grpSpLocks noChangeAspect="1"/>
                  </p:cNvGrpSpPr>
                  <p:nvPr/>
                </p:nvGrpSpPr>
                <p:grpSpPr>
                  <a:xfrm>
                    <a:off x="9515478" y="2972294"/>
                    <a:ext cx="537045" cy="301971"/>
                    <a:chOff x="9515478" y="2972294"/>
                    <a:chExt cx="865009" cy="466662"/>
                  </a:xfrm>
                </p:grpSpPr>
                <p:sp>
                  <p:nvSpPr>
                    <p:cNvPr id="39" name="Circle"/>
                    <p:cNvSpPr/>
                    <p:nvPr/>
                  </p:nvSpPr>
                  <p:spPr>
                    <a:xfrm>
                      <a:off x="9515478" y="2972294"/>
                      <a:ext cx="475073" cy="466662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 w="25400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t">
                      <a:noAutofit/>
                    </a:bodyPr>
                    <a:lstStyle/>
                    <a:p>
                      <a:endParaRPr dirty="0"/>
                    </a:p>
                  </p:txBody>
                </p:sp>
                <p:sp>
                  <p:nvSpPr>
                    <p:cNvPr id="40" name="Circle"/>
                    <p:cNvSpPr/>
                    <p:nvPr/>
                  </p:nvSpPr>
                  <p:spPr>
                    <a:xfrm>
                      <a:off x="9905414" y="2972294"/>
                      <a:ext cx="475073" cy="466662"/>
                    </a:xfrm>
                    <a:prstGeom prst="ellipse">
                      <a:avLst/>
                    </a:prstGeom>
                    <a:solidFill>
                      <a:schemeClr val="accent1">
                        <a:lumMod val="75000"/>
                      </a:schemeClr>
                    </a:solidFill>
                    <a:ln w="25400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t">
                      <a:noAutofit/>
                    </a:bodyPr>
                    <a:lstStyle/>
                    <a:p>
                      <a:endParaRPr dirty="0"/>
                    </a:p>
                  </p:txBody>
                </p:sp>
              </p:grpSp>
              <p:grpSp>
                <p:nvGrpSpPr>
                  <p:cNvPr id="27" name="Group 26"/>
                  <p:cNvGrpSpPr>
                    <a:grpSpLocks noChangeAspect="1"/>
                  </p:cNvGrpSpPr>
                  <p:nvPr/>
                </p:nvGrpSpPr>
                <p:grpSpPr>
                  <a:xfrm rot="20610807">
                    <a:off x="10375874" y="2713282"/>
                    <a:ext cx="4595983" cy="6100555"/>
                    <a:chOff x="9515478" y="2972294"/>
                    <a:chExt cx="7402672" cy="9427718"/>
                  </a:xfrm>
                </p:grpSpPr>
                <p:sp>
                  <p:nvSpPr>
                    <p:cNvPr id="37" name="Circle"/>
                    <p:cNvSpPr/>
                    <p:nvPr/>
                  </p:nvSpPr>
                  <p:spPr>
                    <a:xfrm>
                      <a:off x="9515478" y="2972294"/>
                      <a:ext cx="475073" cy="466662"/>
                    </a:xfrm>
                    <a:prstGeom prst="ellipse">
                      <a:avLst/>
                    </a:prstGeom>
                    <a:solidFill>
                      <a:srgbClr val="7030A0"/>
                    </a:solidFill>
                    <a:ln w="25400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t">
                      <a:noAutofit/>
                    </a:bodyPr>
                    <a:lstStyle/>
                    <a:p>
                      <a:endParaRPr dirty="0"/>
                    </a:p>
                  </p:txBody>
                </p:sp>
                <p:sp>
                  <p:nvSpPr>
                    <p:cNvPr id="38" name="Circle"/>
                    <p:cNvSpPr/>
                    <p:nvPr/>
                  </p:nvSpPr>
                  <p:spPr>
                    <a:xfrm>
                      <a:off x="16443077" y="11933350"/>
                      <a:ext cx="475073" cy="466662"/>
                    </a:xfrm>
                    <a:prstGeom prst="ellipse">
                      <a:avLst/>
                    </a:prstGeom>
                    <a:solidFill>
                      <a:srgbClr val="7030A0"/>
                    </a:solidFill>
                    <a:ln w="25400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t">
                      <a:noAutofit/>
                    </a:bodyPr>
                    <a:lstStyle/>
                    <a:p>
                      <a:endParaRPr dirty="0"/>
                    </a:p>
                  </p:txBody>
                </p:sp>
              </p:grpSp>
              <p:grpSp>
                <p:nvGrpSpPr>
                  <p:cNvPr id="28" name="Group 27"/>
                  <p:cNvGrpSpPr>
                    <a:grpSpLocks noChangeAspect="1"/>
                  </p:cNvGrpSpPr>
                  <p:nvPr/>
                </p:nvGrpSpPr>
                <p:grpSpPr>
                  <a:xfrm rot="768777">
                    <a:off x="10948385" y="2732302"/>
                    <a:ext cx="1120062" cy="477528"/>
                    <a:chOff x="10665678" y="2102803"/>
                    <a:chExt cx="1804064" cy="737967"/>
                  </a:xfrm>
                </p:grpSpPr>
                <p:sp>
                  <p:nvSpPr>
                    <p:cNvPr id="35" name="Circle"/>
                    <p:cNvSpPr/>
                    <p:nvPr/>
                  </p:nvSpPr>
                  <p:spPr>
                    <a:xfrm>
                      <a:off x="11994670" y="2102803"/>
                      <a:ext cx="475072" cy="466662"/>
                    </a:xfrm>
                    <a:prstGeom prst="ellipse">
                      <a:avLst/>
                    </a:prstGeom>
                    <a:solidFill>
                      <a:srgbClr val="7030A0"/>
                    </a:solidFill>
                    <a:ln w="25400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t">
                      <a:noAutofit/>
                    </a:bodyPr>
                    <a:lstStyle/>
                    <a:p>
                      <a:endParaRPr dirty="0"/>
                    </a:p>
                  </p:txBody>
                </p:sp>
                <p:sp>
                  <p:nvSpPr>
                    <p:cNvPr id="36" name="Circle"/>
                    <p:cNvSpPr/>
                    <p:nvPr/>
                  </p:nvSpPr>
                  <p:spPr>
                    <a:xfrm>
                      <a:off x="10665678" y="2374107"/>
                      <a:ext cx="475072" cy="466663"/>
                    </a:xfrm>
                    <a:prstGeom prst="ellipse">
                      <a:avLst/>
                    </a:prstGeom>
                    <a:solidFill>
                      <a:srgbClr val="FFFF00"/>
                    </a:solidFill>
                    <a:ln w="25400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t">
                      <a:noAutofit/>
                    </a:bodyPr>
                    <a:lstStyle/>
                    <a:p>
                      <a:endParaRPr dirty="0"/>
                    </a:p>
                  </p:txBody>
                </p:sp>
              </p:grpSp>
              <p:grpSp>
                <p:nvGrpSpPr>
                  <p:cNvPr id="29" name="Group 28"/>
                  <p:cNvGrpSpPr>
                    <a:grpSpLocks noChangeAspect="1"/>
                  </p:cNvGrpSpPr>
                  <p:nvPr/>
                </p:nvGrpSpPr>
                <p:grpSpPr>
                  <a:xfrm rot="1164891">
                    <a:off x="11870432" y="3267202"/>
                    <a:ext cx="537044" cy="301971"/>
                    <a:chOff x="11877854" y="1824703"/>
                    <a:chExt cx="865007" cy="466662"/>
                  </a:xfrm>
                </p:grpSpPr>
                <p:sp>
                  <p:nvSpPr>
                    <p:cNvPr id="33" name="Circle"/>
                    <p:cNvSpPr/>
                    <p:nvPr/>
                  </p:nvSpPr>
                  <p:spPr>
                    <a:xfrm>
                      <a:off x="11877854" y="1824703"/>
                      <a:ext cx="475072" cy="466662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 w="25400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t">
                      <a:noAutofit/>
                    </a:bodyPr>
                    <a:lstStyle/>
                    <a:p>
                      <a:endParaRPr dirty="0"/>
                    </a:p>
                  </p:txBody>
                </p:sp>
                <p:sp>
                  <p:nvSpPr>
                    <p:cNvPr id="34" name="Circle"/>
                    <p:cNvSpPr/>
                    <p:nvPr/>
                  </p:nvSpPr>
                  <p:spPr>
                    <a:xfrm>
                      <a:off x="12267789" y="1824703"/>
                      <a:ext cx="475072" cy="466662"/>
                    </a:xfrm>
                    <a:prstGeom prst="ellipse">
                      <a:avLst/>
                    </a:prstGeom>
                    <a:solidFill>
                      <a:schemeClr val="accent1">
                        <a:lumMod val="75000"/>
                      </a:schemeClr>
                    </a:solidFill>
                    <a:ln w="25400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t">
                      <a:noAutofit/>
                    </a:bodyPr>
                    <a:lstStyle/>
                    <a:p>
                      <a:endParaRPr dirty="0"/>
                    </a:p>
                  </p:txBody>
                </p:sp>
              </p:grpSp>
              <p:grpSp>
                <p:nvGrpSpPr>
                  <p:cNvPr id="30" name="Group 29"/>
                  <p:cNvGrpSpPr>
                    <a:grpSpLocks noChangeAspect="1"/>
                  </p:cNvGrpSpPr>
                  <p:nvPr/>
                </p:nvGrpSpPr>
                <p:grpSpPr>
                  <a:xfrm>
                    <a:off x="10823930" y="5395589"/>
                    <a:ext cx="537044" cy="301972"/>
                    <a:chOff x="11065015" y="5534080"/>
                    <a:chExt cx="865007" cy="466664"/>
                  </a:xfrm>
                </p:grpSpPr>
                <p:sp>
                  <p:nvSpPr>
                    <p:cNvPr id="31" name="Circle"/>
                    <p:cNvSpPr/>
                    <p:nvPr/>
                  </p:nvSpPr>
                  <p:spPr>
                    <a:xfrm>
                      <a:off x="11065015" y="5534083"/>
                      <a:ext cx="475073" cy="466661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 w="25400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t">
                      <a:noAutofit/>
                    </a:bodyPr>
                    <a:lstStyle/>
                    <a:p>
                      <a:endParaRPr dirty="0"/>
                    </a:p>
                  </p:txBody>
                </p:sp>
                <p:sp>
                  <p:nvSpPr>
                    <p:cNvPr id="32" name="Circle"/>
                    <p:cNvSpPr/>
                    <p:nvPr/>
                  </p:nvSpPr>
                  <p:spPr>
                    <a:xfrm>
                      <a:off x="11454950" y="5534080"/>
                      <a:ext cx="475072" cy="466661"/>
                    </a:xfrm>
                    <a:prstGeom prst="ellipse">
                      <a:avLst/>
                    </a:prstGeom>
                    <a:solidFill>
                      <a:schemeClr val="accent1">
                        <a:lumMod val="75000"/>
                      </a:schemeClr>
                    </a:solidFill>
                    <a:ln w="25400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t">
                      <a:noAutofit/>
                    </a:bodyPr>
                    <a:lstStyle/>
                    <a:p>
                      <a:endParaRPr dirty="0"/>
                    </a:p>
                  </p:txBody>
                </p:sp>
              </p:grpSp>
            </p:grpSp>
            <p:grpSp>
              <p:nvGrpSpPr>
                <p:cNvPr id="12" name="Group 11"/>
                <p:cNvGrpSpPr/>
                <p:nvPr/>
              </p:nvGrpSpPr>
              <p:grpSpPr>
                <a:xfrm>
                  <a:off x="8469892" y="2386953"/>
                  <a:ext cx="1399480" cy="1034793"/>
                  <a:chOff x="9515478" y="2972294"/>
                  <a:chExt cx="2446322" cy="1877545"/>
                </a:xfrm>
              </p:grpSpPr>
              <p:grpSp>
                <p:nvGrpSpPr>
                  <p:cNvPr id="13" name="Group 12"/>
                  <p:cNvGrpSpPr>
                    <a:grpSpLocks noChangeAspect="1"/>
                  </p:cNvGrpSpPr>
                  <p:nvPr/>
                </p:nvGrpSpPr>
                <p:grpSpPr>
                  <a:xfrm>
                    <a:off x="9515478" y="2972294"/>
                    <a:ext cx="537045" cy="301971"/>
                    <a:chOff x="9515478" y="2972294"/>
                    <a:chExt cx="865009" cy="466662"/>
                  </a:xfrm>
                </p:grpSpPr>
                <p:sp>
                  <p:nvSpPr>
                    <p:cNvPr id="24" name="Circle"/>
                    <p:cNvSpPr/>
                    <p:nvPr/>
                  </p:nvSpPr>
                  <p:spPr>
                    <a:xfrm>
                      <a:off x="9515478" y="2972294"/>
                      <a:ext cx="475073" cy="466662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 w="25400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t">
                      <a:noAutofit/>
                    </a:bodyPr>
                    <a:lstStyle/>
                    <a:p>
                      <a:endParaRPr dirty="0"/>
                    </a:p>
                  </p:txBody>
                </p:sp>
                <p:sp>
                  <p:nvSpPr>
                    <p:cNvPr id="25" name="Circle"/>
                    <p:cNvSpPr/>
                    <p:nvPr/>
                  </p:nvSpPr>
                  <p:spPr>
                    <a:xfrm>
                      <a:off x="9905414" y="2972294"/>
                      <a:ext cx="475073" cy="466662"/>
                    </a:xfrm>
                    <a:prstGeom prst="ellipse">
                      <a:avLst/>
                    </a:prstGeom>
                    <a:solidFill>
                      <a:schemeClr val="accent1">
                        <a:lumMod val="75000"/>
                      </a:schemeClr>
                    </a:solidFill>
                    <a:ln w="25400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t">
                      <a:noAutofit/>
                    </a:bodyPr>
                    <a:lstStyle/>
                    <a:p>
                      <a:endParaRPr dirty="0"/>
                    </a:p>
                  </p:txBody>
                </p:sp>
              </p:grpSp>
              <p:grpSp>
                <p:nvGrpSpPr>
                  <p:cNvPr id="14" name="Group 13"/>
                  <p:cNvGrpSpPr>
                    <a:grpSpLocks noChangeAspect="1"/>
                  </p:cNvGrpSpPr>
                  <p:nvPr/>
                </p:nvGrpSpPr>
                <p:grpSpPr>
                  <a:xfrm rot="20610807">
                    <a:off x="9732832" y="3336943"/>
                    <a:ext cx="934157" cy="1038246"/>
                    <a:chOff x="9515478" y="2972294"/>
                    <a:chExt cx="1504631" cy="1604492"/>
                  </a:xfrm>
                </p:grpSpPr>
                <p:sp>
                  <p:nvSpPr>
                    <p:cNvPr id="22" name="Circle"/>
                    <p:cNvSpPr/>
                    <p:nvPr/>
                  </p:nvSpPr>
                  <p:spPr>
                    <a:xfrm>
                      <a:off x="9515478" y="2972294"/>
                      <a:ext cx="475073" cy="466662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 w="25400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t">
                      <a:noAutofit/>
                    </a:bodyPr>
                    <a:lstStyle/>
                    <a:p>
                      <a:endParaRPr dirty="0"/>
                    </a:p>
                  </p:txBody>
                </p:sp>
                <p:sp>
                  <p:nvSpPr>
                    <p:cNvPr id="23" name="Circle"/>
                    <p:cNvSpPr/>
                    <p:nvPr/>
                  </p:nvSpPr>
                  <p:spPr>
                    <a:xfrm>
                      <a:off x="10545037" y="4110124"/>
                      <a:ext cx="475072" cy="466662"/>
                    </a:xfrm>
                    <a:prstGeom prst="ellipse">
                      <a:avLst/>
                    </a:prstGeom>
                    <a:solidFill>
                      <a:srgbClr val="7030A0"/>
                    </a:solidFill>
                    <a:ln w="25400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t">
                      <a:noAutofit/>
                    </a:bodyPr>
                    <a:lstStyle/>
                    <a:p>
                      <a:endParaRPr dirty="0"/>
                    </a:p>
                  </p:txBody>
                </p:sp>
              </p:grpSp>
              <p:sp>
                <p:nvSpPr>
                  <p:cNvPr id="15" name="Circle"/>
                  <p:cNvSpPr/>
                  <p:nvPr/>
                </p:nvSpPr>
                <p:spPr>
                  <a:xfrm rot="768777">
                    <a:off x="10157014" y="3033257"/>
                    <a:ext cx="294951" cy="301971"/>
                  </a:xfrm>
                  <a:prstGeom prst="ellipse">
                    <a:avLst/>
                  </a:prstGeom>
                  <a:solidFill>
                    <a:srgbClr val="7030A0"/>
                  </a:solidFill>
                  <a:ln w="25400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45719" tIns="45719" rIns="45719" bIns="45719" numCol="1" anchor="t">
                    <a:noAutofit/>
                  </a:bodyPr>
                  <a:lstStyle/>
                  <a:p>
                    <a:endParaRPr dirty="0"/>
                  </a:p>
                </p:txBody>
              </p:sp>
              <p:grpSp>
                <p:nvGrpSpPr>
                  <p:cNvPr id="16" name="Group 15"/>
                  <p:cNvGrpSpPr>
                    <a:grpSpLocks noChangeAspect="1"/>
                  </p:cNvGrpSpPr>
                  <p:nvPr/>
                </p:nvGrpSpPr>
                <p:grpSpPr>
                  <a:xfrm rot="1164891">
                    <a:off x="11147884" y="3328048"/>
                    <a:ext cx="813916" cy="1507074"/>
                    <a:chOff x="11122742" y="2160490"/>
                    <a:chExt cx="1310960" cy="2329010"/>
                  </a:xfrm>
                </p:grpSpPr>
                <p:sp>
                  <p:nvSpPr>
                    <p:cNvPr id="20" name="Circle"/>
                    <p:cNvSpPr/>
                    <p:nvPr/>
                  </p:nvSpPr>
                  <p:spPr>
                    <a:xfrm>
                      <a:off x="11122742" y="2160490"/>
                      <a:ext cx="475072" cy="466662"/>
                    </a:xfrm>
                    <a:prstGeom prst="ellipse">
                      <a:avLst/>
                    </a:prstGeom>
                    <a:solidFill>
                      <a:srgbClr val="FFFF00"/>
                    </a:solidFill>
                    <a:ln w="25400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t">
                      <a:noAutofit/>
                    </a:bodyPr>
                    <a:lstStyle/>
                    <a:p>
                      <a:endParaRPr dirty="0"/>
                    </a:p>
                  </p:txBody>
                </p:sp>
                <p:sp>
                  <p:nvSpPr>
                    <p:cNvPr id="21" name="Circle"/>
                    <p:cNvSpPr/>
                    <p:nvPr/>
                  </p:nvSpPr>
                  <p:spPr>
                    <a:xfrm>
                      <a:off x="11958630" y="4022837"/>
                      <a:ext cx="475072" cy="466663"/>
                    </a:xfrm>
                    <a:prstGeom prst="ellipse">
                      <a:avLst/>
                    </a:prstGeom>
                    <a:solidFill>
                      <a:srgbClr val="FFFF00"/>
                    </a:solidFill>
                    <a:ln w="25400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t">
                      <a:noAutofit/>
                    </a:bodyPr>
                    <a:lstStyle/>
                    <a:p>
                      <a:endParaRPr dirty="0"/>
                    </a:p>
                  </p:txBody>
                </p:sp>
              </p:grpSp>
              <p:grpSp>
                <p:nvGrpSpPr>
                  <p:cNvPr id="17" name="Group 16"/>
                  <p:cNvGrpSpPr>
                    <a:grpSpLocks noChangeAspect="1"/>
                  </p:cNvGrpSpPr>
                  <p:nvPr/>
                </p:nvGrpSpPr>
                <p:grpSpPr>
                  <a:xfrm>
                    <a:off x="9734301" y="4547866"/>
                    <a:ext cx="537041" cy="301973"/>
                    <a:chOff x="9309980" y="4224014"/>
                    <a:chExt cx="865003" cy="466665"/>
                  </a:xfrm>
                </p:grpSpPr>
                <p:sp>
                  <p:nvSpPr>
                    <p:cNvPr id="18" name="Circle"/>
                    <p:cNvSpPr/>
                    <p:nvPr/>
                  </p:nvSpPr>
                  <p:spPr>
                    <a:xfrm>
                      <a:off x="9309980" y="4224016"/>
                      <a:ext cx="475072" cy="466663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 w="25400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t">
                      <a:noAutofit/>
                    </a:bodyPr>
                    <a:lstStyle/>
                    <a:p>
                      <a:endParaRPr dirty="0"/>
                    </a:p>
                  </p:txBody>
                </p:sp>
                <p:sp>
                  <p:nvSpPr>
                    <p:cNvPr id="19" name="Circle"/>
                    <p:cNvSpPr/>
                    <p:nvPr/>
                  </p:nvSpPr>
                  <p:spPr>
                    <a:xfrm>
                      <a:off x="9699911" y="4224014"/>
                      <a:ext cx="475072" cy="466662"/>
                    </a:xfrm>
                    <a:prstGeom prst="ellipse">
                      <a:avLst/>
                    </a:prstGeom>
                    <a:solidFill>
                      <a:schemeClr val="accent1">
                        <a:lumMod val="75000"/>
                      </a:schemeClr>
                    </a:solidFill>
                    <a:ln w="25400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t">
                      <a:noAutofit/>
                    </a:bodyPr>
                    <a:lstStyle/>
                    <a:p>
                      <a:endParaRPr dirty="0"/>
                    </a:p>
                  </p:txBody>
                </p:sp>
              </p:grpSp>
            </p:grpSp>
          </p:grpSp>
        </p:grpSp>
        <p:sp>
          <p:nvSpPr>
            <p:cNvPr id="2" name="Rectangle 1"/>
            <p:cNvSpPr/>
            <p:nvPr/>
          </p:nvSpPr>
          <p:spPr>
            <a:xfrm>
              <a:off x="2446348" y="2147360"/>
              <a:ext cx="231012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AU" dirty="0" smtClean="0"/>
                <a:t>Example A – Sea water</a:t>
              </a:r>
              <a:endParaRPr lang="en-AU" dirty="0"/>
            </a:p>
          </p:txBody>
        </p:sp>
      </p:grpSp>
      <p:grpSp>
        <p:nvGrpSpPr>
          <p:cNvPr id="97" name="Group 96"/>
          <p:cNvGrpSpPr/>
          <p:nvPr/>
        </p:nvGrpSpPr>
        <p:grpSpPr>
          <a:xfrm>
            <a:off x="6751578" y="2214105"/>
            <a:ext cx="4861106" cy="3534655"/>
            <a:chOff x="6751578" y="2214105"/>
            <a:chExt cx="4861106" cy="3534655"/>
          </a:xfrm>
        </p:grpSpPr>
        <p:pic>
          <p:nvPicPr>
            <p:cNvPr id="94" name="Picture 2" descr="Image result for salt">
              <a:hlinkClick r:id="rId4"/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51578" y="2967215"/>
              <a:ext cx="4861106" cy="278154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5" name="Rectangle 94"/>
            <p:cNvSpPr/>
            <p:nvPr/>
          </p:nvSpPr>
          <p:spPr>
            <a:xfrm>
              <a:off x="8739775" y="2214105"/>
              <a:ext cx="167770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AU" dirty="0" smtClean="0"/>
                <a:t>Example B</a:t>
              </a:r>
              <a:r>
                <a:rPr lang="en-AU" dirty="0"/>
                <a:t> </a:t>
              </a:r>
              <a:r>
                <a:rPr lang="en-AU" dirty="0" smtClean="0"/>
                <a:t>- Salt</a:t>
              </a:r>
              <a:endParaRPr lang="en-AU" dirty="0"/>
            </a:p>
          </p:txBody>
        </p:sp>
      </p:grpSp>
    </p:spTree>
    <p:extLst>
      <p:ext uri="{BB962C8B-B14F-4D97-AF65-F5344CB8AC3E}">
        <p14:creationId xmlns:p14="http://schemas.microsoft.com/office/powerpoint/2010/main" val="4243597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-12609"/>
            <a:ext cx="2429041" cy="584775"/>
          </a:xfrm>
          <a:prstGeom prst="homePlate">
            <a:avLst/>
          </a:prstGeom>
          <a:solidFill>
            <a:srgbClr val="7030A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AU" sz="3200" dirty="0" smtClean="0"/>
              <a:t>Daily Review</a:t>
            </a:r>
            <a:endParaRPr lang="en-AU" sz="32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834665" y="770572"/>
            <a:ext cx="8924214" cy="136083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sz="2800" dirty="0" smtClean="0"/>
              <a:t>Which of these diagrams represents a mixture?</a:t>
            </a:r>
          </a:p>
          <a:p>
            <a:r>
              <a:rPr lang="en-AU" sz="2800" dirty="0" smtClean="0"/>
              <a:t>Be prepared to give a reason for your answer. </a:t>
            </a:r>
          </a:p>
        </p:txBody>
      </p:sp>
      <p:grpSp>
        <p:nvGrpSpPr>
          <p:cNvPr id="98" name="Group 97"/>
          <p:cNvGrpSpPr/>
          <p:nvPr/>
        </p:nvGrpSpPr>
        <p:grpSpPr>
          <a:xfrm>
            <a:off x="1214520" y="3451857"/>
            <a:ext cx="9817329" cy="2470422"/>
            <a:chOff x="9459622" y="3950104"/>
            <a:chExt cx="4697414" cy="1413259"/>
          </a:xfrm>
        </p:grpSpPr>
        <p:grpSp>
          <p:nvGrpSpPr>
            <p:cNvPr id="99" name="Group"/>
            <p:cNvGrpSpPr/>
            <p:nvPr/>
          </p:nvGrpSpPr>
          <p:grpSpPr>
            <a:xfrm>
              <a:off x="9459622" y="3967938"/>
              <a:ext cx="1557103" cy="1263608"/>
              <a:chOff x="0" y="-308255"/>
              <a:chExt cx="1557102" cy="1263604"/>
            </a:xfrm>
          </p:grpSpPr>
          <p:sp>
            <p:nvSpPr>
              <p:cNvPr id="106" name="Triangle"/>
              <p:cNvSpPr/>
              <p:nvPr/>
            </p:nvSpPr>
            <p:spPr>
              <a:xfrm>
                <a:off x="0" y="878"/>
                <a:ext cx="515651" cy="5156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FF2F92"/>
              </a:solidFill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 dirty="0"/>
              </a:p>
            </p:txBody>
          </p:sp>
          <p:sp>
            <p:nvSpPr>
              <p:cNvPr id="107" name="Triangle"/>
              <p:cNvSpPr/>
              <p:nvPr/>
            </p:nvSpPr>
            <p:spPr>
              <a:xfrm rot="1557915">
                <a:off x="515651" y="338886"/>
                <a:ext cx="515652" cy="5156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FF2F92"/>
              </a:solidFill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 dirty="0"/>
              </a:p>
            </p:txBody>
          </p:sp>
          <p:sp>
            <p:nvSpPr>
              <p:cNvPr id="108" name="Triangle"/>
              <p:cNvSpPr/>
              <p:nvPr/>
            </p:nvSpPr>
            <p:spPr>
              <a:xfrm rot="18418577">
                <a:off x="364382" y="-215647"/>
                <a:ext cx="616509" cy="4312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FF2F92"/>
              </a:solidFill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 dirty="0"/>
              </a:p>
            </p:txBody>
          </p:sp>
          <p:sp>
            <p:nvSpPr>
              <p:cNvPr id="109" name="Triangle"/>
              <p:cNvSpPr/>
              <p:nvPr/>
            </p:nvSpPr>
            <p:spPr>
              <a:xfrm rot="1033698">
                <a:off x="1041450" y="-145875"/>
                <a:ext cx="515652" cy="5156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FF2F92"/>
              </a:solidFill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 dirty="0"/>
              </a:p>
            </p:txBody>
          </p:sp>
          <p:sp>
            <p:nvSpPr>
              <p:cNvPr id="110" name="Triangle"/>
              <p:cNvSpPr/>
              <p:nvPr/>
            </p:nvSpPr>
            <p:spPr>
              <a:xfrm>
                <a:off x="1010068" y="439697"/>
                <a:ext cx="515651" cy="5156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FF2F92"/>
              </a:solidFill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 dirty="0"/>
              </a:p>
            </p:txBody>
          </p:sp>
        </p:grpSp>
        <p:grpSp>
          <p:nvGrpSpPr>
            <p:cNvPr id="100" name="Group"/>
            <p:cNvGrpSpPr/>
            <p:nvPr/>
          </p:nvGrpSpPr>
          <p:grpSpPr>
            <a:xfrm>
              <a:off x="12703850" y="3950104"/>
              <a:ext cx="1453186" cy="1413259"/>
              <a:chOff x="3237612" y="-1575385"/>
              <a:chExt cx="1453185" cy="1413256"/>
            </a:xfrm>
          </p:grpSpPr>
          <p:sp>
            <p:nvSpPr>
              <p:cNvPr id="101" name="Triangle"/>
              <p:cNvSpPr/>
              <p:nvPr/>
            </p:nvSpPr>
            <p:spPr>
              <a:xfrm>
                <a:off x="3237612" y="-1490753"/>
                <a:ext cx="515651" cy="5156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FF2F92"/>
              </a:solidFill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 dirty="0"/>
              </a:p>
            </p:txBody>
          </p:sp>
          <p:sp>
            <p:nvSpPr>
              <p:cNvPr id="102" name="Triangle"/>
              <p:cNvSpPr/>
              <p:nvPr/>
            </p:nvSpPr>
            <p:spPr>
              <a:xfrm rot="1437585">
                <a:off x="3641326" y="-1176236"/>
                <a:ext cx="515652" cy="5156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FF2F92"/>
              </a:solidFill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 dirty="0"/>
              </a:p>
            </p:txBody>
          </p:sp>
          <p:sp>
            <p:nvSpPr>
              <p:cNvPr id="103" name="Triangle"/>
              <p:cNvSpPr/>
              <p:nvPr/>
            </p:nvSpPr>
            <p:spPr>
              <a:xfrm rot="2485432">
                <a:off x="3936106" y="-1575385"/>
                <a:ext cx="515651" cy="5156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39B7D8"/>
                  </a:gs>
                  <a:gs pos="100000">
                    <a:schemeClr val="accent5">
                      <a:hueOff val="249502"/>
                      <a:satOff val="48101"/>
                      <a:lumOff val="28891"/>
                    </a:schemeClr>
                  </a:gs>
                </a:gsLst>
                <a:lin ang="16200000" scaled="0"/>
              </a:gradFill>
              <a:ln w="9525" cap="flat">
                <a:solidFill>
                  <a:srgbClr val="46AAC4"/>
                </a:solidFill>
                <a:prstDash val="solid"/>
                <a:round/>
              </a:ln>
              <a:effectLst>
                <a:outerShdw blurRad="381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</a:defRPr>
                </a:pPr>
                <a:endParaRPr dirty="0"/>
              </a:p>
            </p:txBody>
          </p:sp>
          <p:sp>
            <p:nvSpPr>
              <p:cNvPr id="104" name="Triangle"/>
              <p:cNvSpPr/>
              <p:nvPr/>
            </p:nvSpPr>
            <p:spPr>
              <a:xfrm rot="18933575">
                <a:off x="4175145" y="-967948"/>
                <a:ext cx="515652" cy="5156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FF2F92"/>
              </a:solidFill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 dirty="0"/>
              </a:p>
            </p:txBody>
          </p:sp>
          <p:sp>
            <p:nvSpPr>
              <p:cNvPr id="105" name="Triangle"/>
              <p:cNvSpPr/>
              <p:nvPr/>
            </p:nvSpPr>
            <p:spPr>
              <a:xfrm>
                <a:off x="3423017" y="-677781"/>
                <a:ext cx="515651" cy="5156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39B7D8"/>
                  </a:gs>
                  <a:gs pos="100000">
                    <a:schemeClr val="accent5">
                      <a:hueOff val="249502"/>
                      <a:satOff val="48101"/>
                      <a:lumOff val="28891"/>
                    </a:schemeClr>
                  </a:gs>
                </a:gsLst>
                <a:lin ang="16200000" scaled="0"/>
              </a:gradFill>
              <a:ln w="9525" cap="flat">
                <a:solidFill>
                  <a:srgbClr val="46AAC4"/>
                </a:solidFill>
                <a:prstDash val="solid"/>
                <a:round/>
              </a:ln>
              <a:effectLst>
                <a:outerShdw blurRad="381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</a:defRPr>
                </a:pPr>
                <a:endParaRPr dirty="0"/>
              </a:p>
            </p:txBody>
          </p:sp>
        </p:grpSp>
      </p:grpSp>
      <p:sp>
        <p:nvSpPr>
          <p:cNvPr id="111" name="Rectangle 110"/>
          <p:cNvSpPr/>
          <p:nvPr/>
        </p:nvSpPr>
        <p:spPr>
          <a:xfrm>
            <a:off x="2388533" y="3023427"/>
            <a:ext cx="11561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dirty="0" smtClean="0"/>
              <a:t>Diagram A</a:t>
            </a:r>
            <a:endParaRPr lang="en-AU" dirty="0"/>
          </a:p>
        </p:txBody>
      </p:sp>
      <p:sp>
        <p:nvSpPr>
          <p:cNvPr id="112" name="Rectangle 111"/>
          <p:cNvSpPr/>
          <p:nvPr/>
        </p:nvSpPr>
        <p:spPr>
          <a:xfrm>
            <a:off x="8701922" y="3023427"/>
            <a:ext cx="11481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dirty="0" smtClean="0"/>
              <a:t>Diagram B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521890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42322" y="384464"/>
            <a:ext cx="8274424" cy="2514600"/>
          </a:xfrm>
          <a:solidFill>
            <a:schemeClr val="bg1"/>
          </a:solidFill>
          <a:ln w="38100">
            <a:solidFill>
              <a:srgbClr val="7030A0"/>
            </a:solidFill>
          </a:ln>
        </p:spPr>
        <p:txBody>
          <a:bodyPr>
            <a:normAutofit/>
          </a:bodyPr>
          <a:lstStyle/>
          <a:p>
            <a:r>
              <a:rPr lang="en-AU" dirty="0" smtClean="0"/>
              <a:t>Separating Mixtures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015204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-12609"/>
            <a:ext cx="3424403" cy="584775"/>
          </a:xfrm>
          <a:prstGeom prst="homePlate">
            <a:avLst/>
          </a:prstGeom>
          <a:solidFill>
            <a:srgbClr val="7030A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AU" sz="3200" dirty="0" smtClean="0"/>
              <a:t>Learning Objective</a:t>
            </a:r>
            <a:endParaRPr lang="en-AU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0" y="2396108"/>
            <a:ext cx="4498548" cy="584775"/>
          </a:xfrm>
          <a:prstGeom prst="homePlate">
            <a:avLst/>
          </a:prstGeom>
          <a:solidFill>
            <a:srgbClr val="7030A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AU" sz="3200" dirty="0" smtClean="0"/>
              <a:t>Activate Prior Knowledge</a:t>
            </a:r>
            <a:endParaRPr lang="en-AU" sz="3200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2262280"/>
              </p:ext>
            </p:extLst>
          </p:nvPr>
        </p:nvGraphicFramePr>
        <p:xfrm>
          <a:off x="9307464" y="2185575"/>
          <a:ext cx="2605964" cy="10058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605964"/>
              </a:tblGrid>
              <a:tr h="353527">
                <a:tc>
                  <a:txBody>
                    <a:bodyPr/>
                    <a:lstStyle/>
                    <a:p>
                      <a:r>
                        <a:rPr lang="en-AU" dirty="0" smtClean="0"/>
                        <a:t>CFU</a:t>
                      </a:r>
                      <a:endParaRPr lang="en-AU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What are we going to learn?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6681933"/>
              </p:ext>
            </p:extLst>
          </p:nvPr>
        </p:nvGraphicFramePr>
        <p:xfrm>
          <a:off x="9314908" y="209435"/>
          <a:ext cx="2646908" cy="18338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646908"/>
              </a:tblGrid>
              <a:tr h="370840">
                <a:tc>
                  <a:txBody>
                    <a:bodyPr/>
                    <a:lstStyle/>
                    <a:p>
                      <a:r>
                        <a:rPr lang="en-AU" dirty="0" smtClean="0">
                          <a:latin typeface="+mj-lt"/>
                        </a:rPr>
                        <a:t>Vocabulary</a:t>
                      </a:r>
                      <a:endParaRPr lang="en-AU" dirty="0">
                        <a:latin typeface="+mj-lt"/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b="1" baseline="0" dirty="0" smtClean="0">
                          <a:latin typeface="+mj-lt"/>
                        </a:rPr>
                        <a:t>Describe</a:t>
                      </a:r>
                      <a:r>
                        <a:rPr lang="en-AU" baseline="0" dirty="0" smtClean="0">
                          <a:latin typeface="+mj-lt"/>
                        </a:rPr>
                        <a:t> means to provide characteristics and features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AU" baseline="0" dirty="0" smtClean="0">
                        <a:latin typeface="+mj-lt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b="1" baseline="0" dirty="0" smtClean="0">
                          <a:latin typeface="+mj-lt"/>
                        </a:rPr>
                        <a:t>Technique</a:t>
                      </a:r>
                      <a:r>
                        <a:rPr lang="en-AU" baseline="0" dirty="0" smtClean="0">
                          <a:latin typeface="+mj-lt"/>
                        </a:rPr>
                        <a:t> is a method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394854" y="914400"/>
            <a:ext cx="826077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eriod"/>
            </a:pPr>
            <a:r>
              <a:rPr lang="en-AU" sz="2800" dirty="0" smtClean="0">
                <a:latin typeface="+mj-lt"/>
              </a:rPr>
              <a:t>Name techniques of separation</a:t>
            </a:r>
          </a:p>
          <a:p>
            <a:pPr marL="514350" indent="-514350">
              <a:buAutoNum type="arabicPeriod"/>
            </a:pPr>
            <a:r>
              <a:rPr lang="en-AU" sz="2800" dirty="0" smtClean="0">
                <a:latin typeface="+mj-lt"/>
              </a:rPr>
              <a:t>Describe the process of decantation and filtration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40130" y="3829050"/>
            <a:ext cx="1466876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Cooking sieve</a:t>
            </a:r>
          </a:p>
          <a:p>
            <a:endParaRPr lang="en-AU" dirty="0"/>
          </a:p>
          <a:p>
            <a:r>
              <a:rPr lang="en-AU" dirty="0" smtClean="0"/>
              <a:t>Suspensions</a:t>
            </a:r>
          </a:p>
          <a:p>
            <a:endParaRPr lang="en-AU" dirty="0"/>
          </a:p>
          <a:p>
            <a:r>
              <a:rPr lang="en-AU" dirty="0" smtClean="0"/>
              <a:t>Solutions</a:t>
            </a:r>
          </a:p>
          <a:p>
            <a:endParaRPr lang="en-AU" dirty="0"/>
          </a:p>
          <a:p>
            <a:r>
              <a:rPr lang="en-AU" dirty="0" smtClean="0"/>
              <a:t>Colloids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212780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267554" y="2144102"/>
            <a:ext cx="9174157" cy="449061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AU" sz="2800" dirty="0" smtClean="0"/>
              <a:t>Suspensions can be separated using methods of: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AU" sz="2800" dirty="0"/>
          </a:p>
          <a:p>
            <a:pPr>
              <a:lnSpc>
                <a:spcPct val="150000"/>
              </a:lnSpc>
            </a:pPr>
            <a:endParaRPr lang="en-AU" sz="2800" dirty="0" smtClean="0"/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AU" sz="28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0" y="-20052"/>
            <a:ext cx="4023093" cy="584775"/>
          </a:xfrm>
          <a:prstGeom prst="homePlate">
            <a:avLst/>
          </a:prstGeom>
          <a:solidFill>
            <a:srgbClr val="7030A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AU" sz="3200" dirty="0" smtClean="0"/>
              <a:t>Concept Development</a:t>
            </a:r>
            <a:endParaRPr lang="en-AU" sz="3200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59034"/>
              </p:ext>
            </p:extLst>
          </p:nvPr>
        </p:nvGraphicFramePr>
        <p:xfrm>
          <a:off x="9441711" y="1809684"/>
          <a:ext cx="2605964" cy="12801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605964"/>
              </a:tblGrid>
              <a:tr h="353527">
                <a:tc>
                  <a:txBody>
                    <a:bodyPr/>
                    <a:lstStyle/>
                    <a:p>
                      <a:r>
                        <a:rPr lang="en-AU" dirty="0" smtClean="0"/>
                        <a:t>CFU 2</a:t>
                      </a:r>
                      <a:endParaRPr lang="en-AU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Name two ways suspensions can be separated.</a:t>
                      </a:r>
                      <a:r>
                        <a:rPr lang="en-AU" baseline="0" dirty="0" smtClean="0"/>
                        <a:t> </a:t>
                      </a:r>
                      <a:endParaRPr lang="en-AU" dirty="0" smtClean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223316"/>
              </p:ext>
            </p:extLst>
          </p:nvPr>
        </p:nvGraphicFramePr>
        <p:xfrm>
          <a:off x="9441711" y="272335"/>
          <a:ext cx="2605964" cy="12801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605964"/>
              </a:tblGrid>
              <a:tr h="0">
                <a:tc>
                  <a:txBody>
                    <a:bodyPr/>
                    <a:lstStyle/>
                    <a:p>
                      <a:r>
                        <a:rPr lang="en-AU" dirty="0" smtClean="0"/>
                        <a:t>CFU 1</a:t>
                      </a:r>
                      <a:endParaRPr lang="en-AU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Why</a:t>
                      </a:r>
                      <a:r>
                        <a:rPr lang="en-AU" baseline="0" dirty="0" smtClean="0"/>
                        <a:t> can mixtures be separated into their pure forms?</a:t>
                      </a:r>
                      <a:endParaRPr lang="en-AU" dirty="0" smtClean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6" name="Title 1"/>
          <p:cNvSpPr txBox="1">
            <a:spLocks/>
          </p:cNvSpPr>
          <p:nvPr/>
        </p:nvSpPr>
        <p:spPr>
          <a:xfrm>
            <a:off x="358995" y="970826"/>
            <a:ext cx="8924214" cy="136083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sz="2800" dirty="0"/>
              <a:t>Decantation and filtration methods of separation are used to separate large </a:t>
            </a:r>
            <a:r>
              <a:rPr lang="en-AU" sz="2800" b="1" dirty="0"/>
              <a:t>insoluble</a:t>
            </a:r>
            <a:r>
              <a:rPr lang="en-AU" sz="2800" dirty="0"/>
              <a:t> substances from a suspension. </a:t>
            </a:r>
          </a:p>
        </p:txBody>
      </p:sp>
      <p:cxnSp>
        <p:nvCxnSpPr>
          <p:cNvPr id="12" name="Straight Connector 11"/>
          <p:cNvCxnSpPr/>
          <p:nvPr/>
        </p:nvCxnSpPr>
        <p:spPr>
          <a:xfrm>
            <a:off x="68241" y="1863547"/>
            <a:ext cx="9123528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/>
          <p:cNvGrpSpPr/>
          <p:nvPr/>
        </p:nvGrpSpPr>
        <p:grpSpPr>
          <a:xfrm>
            <a:off x="5253421" y="2828233"/>
            <a:ext cx="3786373" cy="3806484"/>
            <a:chOff x="5906192" y="2828234"/>
            <a:chExt cx="3786373" cy="3806484"/>
          </a:xfrm>
        </p:grpSpPr>
        <p:pic>
          <p:nvPicPr>
            <p:cNvPr id="1028" name="Picture 4" descr="filtration of mixtures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064" r="40978"/>
            <a:stretch/>
          </p:blipFill>
          <p:spPr bwMode="auto">
            <a:xfrm>
              <a:off x="5906192" y="3325633"/>
              <a:ext cx="3786373" cy="33090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Rectangle 1"/>
            <p:cNvSpPr/>
            <p:nvPr/>
          </p:nvSpPr>
          <p:spPr>
            <a:xfrm>
              <a:off x="7146608" y="2828234"/>
              <a:ext cx="1499641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AU" sz="2800" b="1" dirty="0">
                  <a:solidFill>
                    <a:srgbClr val="00B050"/>
                  </a:solidFill>
                  <a:latin typeface="+mj-lt"/>
                </a:rPr>
                <a:t>Filtration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728663" y="2932143"/>
            <a:ext cx="3648075" cy="3204231"/>
            <a:chOff x="1341727" y="2828234"/>
            <a:chExt cx="3648075" cy="3204231"/>
          </a:xfrm>
        </p:grpSpPr>
        <p:sp>
          <p:nvSpPr>
            <p:cNvPr id="18" name="Rectangle 17"/>
            <p:cNvSpPr/>
            <p:nvPr/>
          </p:nvSpPr>
          <p:spPr>
            <a:xfrm>
              <a:off x="2011546" y="2828234"/>
              <a:ext cx="1896866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AU" sz="2800" b="1" dirty="0" smtClean="0">
                  <a:solidFill>
                    <a:srgbClr val="00B050"/>
                  </a:solidFill>
                  <a:latin typeface="+mj-lt"/>
                </a:rPr>
                <a:t>Decantation</a:t>
              </a:r>
              <a:endParaRPr lang="en-AU" sz="2800" b="1" dirty="0">
                <a:solidFill>
                  <a:srgbClr val="00B050"/>
                </a:solidFill>
                <a:latin typeface="+mj-lt"/>
              </a:endParaRPr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1341727" y="3460715"/>
              <a:ext cx="3648075" cy="2571750"/>
              <a:chOff x="1341727" y="3460715"/>
              <a:chExt cx="3648075" cy="2571750"/>
            </a:xfrm>
          </p:grpSpPr>
          <p:pic>
            <p:nvPicPr>
              <p:cNvPr id="1027" name="Picture 3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1727" y="3460715"/>
                <a:ext cx="3648075" cy="25717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5" name="TextBox 4"/>
              <p:cNvSpPr txBox="1"/>
              <p:nvPr/>
            </p:nvSpPr>
            <p:spPr>
              <a:xfrm>
                <a:off x="2928806" y="5642263"/>
                <a:ext cx="2029823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AU" dirty="0" smtClean="0"/>
                  <a:t>Insoluble substance</a:t>
                </a:r>
                <a:endParaRPr lang="en-AU" dirty="0"/>
              </a:p>
            </p:txBody>
          </p:sp>
        </p:grpSp>
      </p:grp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1760077"/>
              </p:ext>
            </p:extLst>
          </p:nvPr>
        </p:nvGraphicFramePr>
        <p:xfrm>
          <a:off x="9441710" y="5413664"/>
          <a:ext cx="2750289" cy="1340427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750289"/>
              </a:tblGrid>
              <a:tr h="382979">
                <a:tc>
                  <a:txBody>
                    <a:bodyPr/>
                    <a:lstStyle/>
                    <a:p>
                      <a:r>
                        <a:rPr lang="en-AU" dirty="0" smtClean="0"/>
                        <a:t>Vocabulary</a:t>
                      </a:r>
                      <a:endParaRPr lang="en-AU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</a:tr>
              <a:tr h="957448">
                <a:tc>
                  <a:txBody>
                    <a:bodyPr/>
                    <a:lstStyle/>
                    <a:p>
                      <a:r>
                        <a:rPr lang="en-AU" dirty="0" smtClean="0"/>
                        <a:t>Insoluble means the substance</a:t>
                      </a:r>
                      <a:r>
                        <a:rPr lang="en-AU" baseline="0" dirty="0" smtClean="0"/>
                        <a:t> doesn’t dissolve</a:t>
                      </a:r>
                      <a:endParaRPr lang="en-AU" dirty="0" smtClean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63061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267554" y="1821984"/>
            <a:ext cx="9174157" cy="481273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endParaRPr lang="en-AU" sz="2800" dirty="0" smtClean="0"/>
          </a:p>
          <a:p>
            <a:pPr>
              <a:lnSpc>
                <a:spcPct val="100000"/>
              </a:lnSpc>
            </a:pPr>
            <a:r>
              <a:rPr lang="en-AU" sz="2800" dirty="0" smtClean="0"/>
              <a:t>Decantation is the process of </a:t>
            </a:r>
            <a:r>
              <a:rPr lang="en-AU" sz="2800" dirty="0"/>
              <a:t>pouring liquid off the top when sediment has settled to the </a:t>
            </a:r>
            <a:r>
              <a:rPr lang="en-AU" sz="2800" u="sng" dirty="0"/>
              <a:t>bottom</a:t>
            </a:r>
            <a:r>
              <a:rPr lang="en-AU" sz="2800" dirty="0"/>
              <a:t> of the </a:t>
            </a:r>
            <a:r>
              <a:rPr lang="en-AU" sz="2800" dirty="0" smtClean="0"/>
              <a:t>container.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AU" sz="2800" dirty="0"/>
          </a:p>
          <a:p>
            <a:pPr>
              <a:lnSpc>
                <a:spcPct val="150000"/>
              </a:lnSpc>
            </a:pPr>
            <a:endParaRPr lang="en-AU" sz="2800" dirty="0" smtClean="0"/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AU" sz="28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0" y="-20052"/>
            <a:ext cx="4023093" cy="584775"/>
          </a:xfrm>
          <a:prstGeom prst="homePlate">
            <a:avLst/>
          </a:prstGeom>
          <a:solidFill>
            <a:srgbClr val="7030A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AU" sz="3200" dirty="0" smtClean="0"/>
              <a:t>Concept Development</a:t>
            </a:r>
            <a:endParaRPr lang="en-AU" sz="3200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9806860"/>
              </p:ext>
            </p:extLst>
          </p:nvPr>
        </p:nvGraphicFramePr>
        <p:xfrm>
          <a:off x="9441711" y="272335"/>
          <a:ext cx="2605964" cy="10058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605964"/>
              </a:tblGrid>
              <a:tr h="353527">
                <a:tc>
                  <a:txBody>
                    <a:bodyPr/>
                    <a:lstStyle/>
                    <a:p>
                      <a:r>
                        <a:rPr lang="en-AU" dirty="0" smtClean="0"/>
                        <a:t>CFU 1</a:t>
                      </a:r>
                      <a:endParaRPr lang="en-AU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How does decantation work?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6" name="Title 1"/>
          <p:cNvSpPr txBox="1">
            <a:spLocks/>
          </p:cNvSpPr>
          <p:nvPr/>
        </p:nvSpPr>
        <p:spPr>
          <a:xfrm>
            <a:off x="358995" y="970826"/>
            <a:ext cx="8924214" cy="136083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sz="2800" dirty="0"/>
              <a:t>Decantation and filtration methods of separation are used to separate large </a:t>
            </a:r>
            <a:r>
              <a:rPr lang="en-AU" sz="2800" b="1" dirty="0"/>
              <a:t>insoluble</a:t>
            </a:r>
            <a:r>
              <a:rPr lang="en-AU" sz="2800" dirty="0"/>
              <a:t> substances from a suspension. </a:t>
            </a:r>
          </a:p>
        </p:txBody>
      </p:sp>
      <p:cxnSp>
        <p:nvCxnSpPr>
          <p:cNvPr id="12" name="Straight Connector 11"/>
          <p:cNvCxnSpPr/>
          <p:nvPr/>
        </p:nvCxnSpPr>
        <p:spPr>
          <a:xfrm>
            <a:off x="68241" y="1821984"/>
            <a:ext cx="9123528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/>
          <p:cNvGrpSpPr/>
          <p:nvPr/>
        </p:nvGrpSpPr>
        <p:grpSpPr>
          <a:xfrm>
            <a:off x="3295218" y="3351454"/>
            <a:ext cx="3648075" cy="3204231"/>
            <a:chOff x="1341727" y="2828234"/>
            <a:chExt cx="3648075" cy="3204231"/>
          </a:xfrm>
        </p:grpSpPr>
        <p:sp>
          <p:nvSpPr>
            <p:cNvPr id="18" name="Rectangle 17"/>
            <p:cNvSpPr/>
            <p:nvPr/>
          </p:nvSpPr>
          <p:spPr>
            <a:xfrm>
              <a:off x="2011546" y="2828234"/>
              <a:ext cx="1896866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AU" sz="2800" b="1" dirty="0" smtClean="0">
                  <a:solidFill>
                    <a:srgbClr val="00B050"/>
                  </a:solidFill>
                  <a:latin typeface="+mj-lt"/>
                </a:rPr>
                <a:t>Decantation</a:t>
              </a:r>
              <a:endParaRPr lang="en-AU" sz="2800" b="1" dirty="0">
                <a:solidFill>
                  <a:srgbClr val="00B050"/>
                </a:solidFill>
                <a:latin typeface="+mj-lt"/>
              </a:endParaRPr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1341727" y="3460715"/>
              <a:ext cx="3648075" cy="2571750"/>
              <a:chOff x="1341727" y="3460715"/>
              <a:chExt cx="3648075" cy="2571750"/>
            </a:xfrm>
          </p:grpSpPr>
          <p:pic>
            <p:nvPicPr>
              <p:cNvPr id="1027" name="Picture 3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1727" y="3460715"/>
                <a:ext cx="3648075" cy="25717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5" name="TextBox 4"/>
              <p:cNvSpPr txBox="1"/>
              <p:nvPr/>
            </p:nvSpPr>
            <p:spPr>
              <a:xfrm>
                <a:off x="2928806" y="5642263"/>
                <a:ext cx="2029823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AU" dirty="0" smtClean="0"/>
                  <a:t>Insoluble substance</a:t>
                </a:r>
                <a:endParaRPr lang="en-AU" dirty="0"/>
              </a:p>
            </p:txBody>
          </p:sp>
        </p:grpSp>
      </p:grp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4872460"/>
              </p:ext>
            </p:extLst>
          </p:nvPr>
        </p:nvGraphicFramePr>
        <p:xfrm>
          <a:off x="9283209" y="4263970"/>
          <a:ext cx="2605964" cy="18288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605964"/>
              </a:tblGrid>
              <a:tr h="353527">
                <a:tc>
                  <a:txBody>
                    <a:bodyPr/>
                    <a:lstStyle/>
                    <a:p>
                      <a:r>
                        <a:rPr lang="en-AU" dirty="0" smtClean="0"/>
                        <a:t>Vocabulary</a:t>
                      </a:r>
                      <a:endParaRPr lang="en-AU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b="1" dirty="0" smtClean="0"/>
                        <a:t>Decantation</a:t>
                      </a:r>
                      <a:r>
                        <a:rPr lang="en-AU" dirty="0" smtClean="0"/>
                        <a:t> (noun): is the NAME of the method</a:t>
                      </a:r>
                    </a:p>
                    <a:p>
                      <a:endParaRPr lang="en-AU" dirty="0" smtClean="0"/>
                    </a:p>
                    <a:p>
                      <a:r>
                        <a:rPr lang="en-AU" b="1" dirty="0" smtClean="0"/>
                        <a:t>Decant</a:t>
                      </a:r>
                      <a:r>
                        <a:rPr lang="en-AU" dirty="0" smtClean="0"/>
                        <a:t> (verb): is</a:t>
                      </a:r>
                      <a:r>
                        <a:rPr lang="en-AU" baseline="0" dirty="0" smtClean="0"/>
                        <a:t> the DOING word</a:t>
                      </a:r>
                      <a:endParaRPr lang="en-AU" dirty="0" smtClean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28349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267554" y="1821984"/>
            <a:ext cx="9174157" cy="481273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endParaRPr lang="en-AU" sz="2800" dirty="0" smtClean="0"/>
          </a:p>
          <a:p>
            <a:pPr>
              <a:lnSpc>
                <a:spcPct val="100000"/>
              </a:lnSpc>
            </a:pPr>
            <a:r>
              <a:rPr lang="en-AU" sz="2800" dirty="0" smtClean="0"/>
              <a:t>Filtration is the process of separating very small suspended </a:t>
            </a:r>
            <a:r>
              <a:rPr lang="en-AU" sz="2800" dirty="0"/>
              <a:t>particles from </a:t>
            </a:r>
            <a:r>
              <a:rPr lang="en-AU" sz="2800" dirty="0" smtClean="0"/>
              <a:t>a liquid through filter paper, leaving behind insoluble substances. The residue particles are too big to pass through the holes in the filter paper.</a:t>
            </a:r>
            <a:endParaRPr lang="en-AU" sz="2800" dirty="0"/>
          </a:p>
          <a:p>
            <a:pPr>
              <a:lnSpc>
                <a:spcPct val="150000"/>
              </a:lnSpc>
            </a:pPr>
            <a:endParaRPr lang="en-AU" sz="2800" dirty="0" smtClean="0"/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AU" sz="28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0" y="-20052"/>
            <a:ext cx="4023093" cy="584775"/>
          </a:xfrm>
          <a:prstGeom prst="homePlate">
            <a:avLst/>
          </a:prstGeom>
          <a:solidFill>
            <a:srgbClr val="7030A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AU" sz="3200" dirty="0" smtClean="0"/>
              <a:t>Concept Development</a:t>
            </a:r>
            <a:endParaRPr lang="en-AU" sz="3200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8131333"/>
              </p:ext>
            </p:extLst>
          </p:nvPr>
        </p:nvGraphicFramePr>
        <p:xfrm>
          <a:off x="9441711" y="272335"/>
          <a:ext cx="2605964" cy="10058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605964"/>
              </a:tblGrid>
              <a:tr h="353527">
                <a:tc>
                  <a:txBody>
                    <a:bodyPr/>
                    <a:lstStyle/>
                    <a:p>
                      <a:r>
                        <a:rPr lang="en-AU" dirty="0" smtClean="0"/>
                        <a:t>CFU 1</a:t>
                      </a:r>
                      <a:endParaRPr lang="en-AU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How does filtration</a:t>
                      </a:r>
                      <a:r>
                        <a:rPr lang="en-AU" baseline="0" dirty="0" smtClean="0"/>
                        <a:t> work? Why?</a:t>
                      </a:r>
                      <a:endParaRPr lang="en-AU" dirty="0" smtClean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6" name="Title 1"/>
          <p:cNvSpPr txBox="1">
            <a:spLocks/>
          </p:cNvSpPr>
          <p:nvPr/>
        </p:nvSpPr>
        <p:spPr>
          <a:xfrm>
            <a:off x="358995" y="970826"/>
            <a:ext cx="8924214" cy="136083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sz="2800" dirty="0"/>
              <a:t>Decantation and filtration methods of separation are used to separate large </a:t>
            </a:r>
            <a:r>
              <a:rPr lang="en-AU" sz="2800" b="1" dirty="0"/>
              <a:t>insoluble</a:t>
            </a:r>
            <a:r>
              <a:rPr lang="en-AU" sz="2800" dirty="0"/>
              <a:t> substances from a suspension. </a:t>
            </a:r>
          </a:p>
        </p:txBody>
      </p:sp>
      <p:cxnSp>
        <p:nvCxnSpPr>
          <p:cNvPr id="12" name="Straight Connector 11"/>
          <p:cNvCxnSpPr/>
          <p:nvPr/>
        </p:nvCxnSpPr>
        <p:spPr>
          <a:xfrm>
            <a:off x="68241" y="1821984"/>
            <a:ext cx="9123528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14"/>
          <p:cNvGrpSpPr/>
          <p:nvPr/>
        </p:nvGrpSpPr>
        <p:grpSpPr>
          <a:xfrm>
            <a:off x="5491516" y="3685709"/>
            <a:ext cx="2983936" cy="2819001"/>
            <a:chOff x="5906192" y="2583223"/>
            <a:chExt cx="3786373" cy="4051495"/>
          </a:xfrm>
        </p:grpSpPr>
        <p:pic>
          <p:nvPicPr>
            <p:cNvPr id="16" name="Picture 4" descr="filtration of mixtures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064" r="40978"/>
            <a:stretch/>
          </p:blipFill>
          <p:spPr bwMode="auto">
            <a:xfrm>
              <a:off x="5906192" y="3325633"/>
              <a:ext cx="3786373" cy="33090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" name="Rectangle 16"/>
            <p:cNvSpPr/>
            <p:nvPr/>
          </p:nvSpPr>
          <p:spPr>
            <a:xfrm>
              <a:off x="7146609" y="2583223"/>
              <a:ext cx="1499641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AU" sz="2800" b="1" dirty="0">
                  <a:solidFill>
                    <a:srgbClr val="00B050"/>
                  </a:solidFill>
                  <a:latin typeface="+mj-lt"/>
                </a:rPr>
                <a:t>Filtration</a:t>
              </a:r>
            </a:p>
          </p:txBody>
        </p:sp>
      </p:grp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5515183"/>
              </p:ext>
            </p:extLst>
          </p:nvPr>
        </p:nvGraphicFramePr>
        <p:xfrm>
          <a:off x="9283209" y="4263970"/>
          <a:ext cx="2605964" cy="18288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605964"/>
              </a:tblGrid>
              <a:tr h="353527">
                <a:tc>
                  <a:txBody>
                    <a:bodyPr/>
                    <a:lstStyle/>
                    <a:p>
                      <a:r>
                        <a:rPr lang="en-AU" dirty="0" smtClean="0"/>
                        <a:t>Vocabulary</a:t>
                      </a:r>
                      <a:endParaRPr lang="en-AU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b="1" dirty="0" smtClean="0"/>
                        <a:t>Filtration </a:t>
                      </a:r>
                      <a:r>
                        <a:rPr lang="en-AU" dirty="0" smtClean="0"/>
                        <a:t>(noun): is the NAME of the method</a:t>
                      </a:r>
                    </a:p>
                    <a:p>
                      <a:endParaRPr lang="en-AU" dirty="0" smtClean="0"/>
                    </a:p>
                    <a:p>
                      <a:r>
                        <a:rPr lang="en-AU" b="1" dirty="0" smtClean="0"/>
                        <a:t>Filter </a:t>
                      </a:r>
                      <a:r>
                        <a:rPr lang="en-AU" dirty="0" smtClean="0"/>
                        <a:t>(verb): is</a:t>
                      </a:r>
                      <a:r>
                        <a:rPr lang="en-AU" baseline="0" dirty="0" smtClean="0"/>
                        <a:t> the DOING word</a:t>
                      </a:r>
                      <a:endParaRPr lang="en-AU" dirty="0" smtClean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7915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6086422" cy="584775"/>
          </a:xfrm>
          <a:prstGeom prst="homePlate">
            <a:avLst/>
          </a:prstGeom>
          <a:solidFill>
            <a:srgbClr val="7030A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AU" sz="3200" dirty="0" smtClean="0"/>
              <a:t>Skill Development/Guided Practice</a:t>
            </a:r>
            <a:endParaRPr lang="en-AU" sz="320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3982800"/>
              </p:ext>
            </p:extLst>
          </p:nvPr>
        </p:nvGraphicFramePr>
        <p:xfrm>
          <a:off x="9395136" y="4880114"/>
          <a:ext cx="2646908" cy="15595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646908"/>
              </a:tblGrid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Reminders:</a:t>
                      </a:r>
                      <a:endParaRPr lang="en-AU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 smtClean="0"/>
                        <a:t>Decantation and filtration are used to separate insoluble</a:t>
                      </a:r>
                      <a:r>
                        <a:rPr lang="en-AU" baseline="0" dirty="0" smtClean="0"/>
                        <a:t> substances from suspension mixtures</a:t>
                      </a:r>
                      <a:endParaRPr lang="en-AU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6682211"/>
              </p:ext>
            </p:extLst>
          </p:nvPr>
        </p:nvGraphicFramePr>
        <p:xfrm>
          <a:off x="9468868" y="2248048"/>
          <a:ext cx="2605964" cy="12801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605964"/>
              </a:tblGrid>
              <a:tr h="353527">
                <a:tc>
                  <a:txBody>
                    <a:bodyPr/>
                    <a:lstStyle/>
                    <a:p>
                      <a:r>
                        <a:rPr lang="en-AU" dirty="0" smtClean="0"/>
                        <a:t>CFU 2</a:t>
                      </a:r>
                      <a:endParaRPr lang="en-AU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Name a method would you</a:t>
                      </a:r>
                      <a:r>
                        <a:rPr lang="en-AU" baseline="0" dirty="0" smtClean="0"/>
                        <a:t> use to separate sand and water.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445770" y="902969"/>
            <a:ext cx="865193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dirty="0" smtClean="0">
                <a:latin typeface="+mj-lt"/>
              </a:rPr>
              <a:t>Decantation and filtration methods of separation are used to separate large </a:t>
            </a:r>
            <a:r>
              <a:rPr lang="en-AU" sz="2800" b="1" dirty="0" smtClean="0">
                <a:latin typeface="+mj-lt"/>
              </a:rPr>
              <a:t>insoluble</a:t>
            </a:r>
            <a:r>
              <a:rPr lang="en-AU" sz="2800" dirty="0" smtClean="0">
                <a:latin typeface="+mj-lt"/>
              </a:rPr>
              <a:t> substances from a suspension. </a:t>
            </a:r>
            <a:br>
              <a:rPr lang="en-AU" sz="2800" dirty="0" smtClean="0">
                <a:latin typeface="+mj-lt"/>
              </a:rPr>
            </a:br>
            <a:endParaRPr lang="en-AU" sz="2800" dirty="0">
              <a:latin typeface="+mj-lt"/>
            </a:endParaRPr>
          </a:p>
          <a:p>
            <a:r>
              <a:rPr lang="en-AU" sz="2800" dirty="0" smtClean="0">
                <a:solidFill>
                  <a:srgbClr val="00B050"/>
                </a:solidFill>
                <a:latin typeface="+mj-lt"/>
              </a:rPr>
              <a:t>Method to decant:</a:t>
            </a:r>
          </a:p>
          <a:p>
            <a:pPr marL="514350" indent="-514350">
              <a:buAutoNum type="arabicPeriod"/>
            </a:pPr>
            <a:r>
              <a:rPr lang="en-AU" sz="2800" dirty="0" smtClean="0">
                <a:latin typeface="+mj-lt"/>
              </a:rPr>
              <a:t>Fill </a:t>
            </a:r>
            <a:r>
              <a:rPr lang="en-AU" sz="2800" dirty="0">
                <a:latin typeface="+mj-lt"/>
              </a:rPr>
              <a:t>your beaker with 100mL of water.</a:t>
            </a:r>
          </a:p>
          <a:p>
            <a:pPr marL="514350" indent="-514350">
              <a:buAutoNum type="arabicPeriod"/>
            </a:pPr>
            <a:r>
              <a:rPr lang="en-AU" sz="2800" dirty="0">
                <a:latin typeface="+mj-lt"/>
              </a:rPr>
              <a:t>Add soil to the water and stir with a stirring </a:t>
            </a:r>
            <a:r>
              <a:rPr lang="en-AU" sz="2800" dirty="0" smtClean="0">
                <a:latin typeface="+mj-lt"/>
              </a:rPr>
              <a:t>rod.</a:t>
            </a:r>
          </a:p>
          <a:p>
            <a:pPr marL="514350" indent="-514350">
              <a:buAutoNum type="arabicPeriod"/>
            </a:pPr>
            <a:r>
              <a:rPr lang="en-AU" sz="2800" dirty="0" smtClean="0">
                <a:latin typeface="+mj-lt"/>
              </a:rPr>
              <a:t>Wait for a sediment to form. </a:t>
            </a:r>
          </a:p>
          <a:p>
            <a:pPr marL="514350" indent="-514350">
              <a:buAutoNum type="arabicPeriod"/>
            </a:pPr>
            <a:r>
              <a:rPr lang="en-AU" sz="2800" dirty="0" smtClean="0">
                <a:latin typeface="+mj-lt"/>
              </a:rPr>
              <a:t>Decant the water from the beaker into a second clean beaker.</a:t>
            </a:r>
          </a:p>
        </p:txBody>
      </p:sp>
    </p:spTree>
    <p:extLst>
      <p:ext uri="{BB962C8B-B14F-4D97-AF65-F5344CB8AC3E}">
        <p14:creationId xmlns:p14="http://schemas.microsoft.com/office/powerpoint/2010/main" val="1395435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BC79786A0071644A27043EE8AEB17CF" ma:contentTypeVersion="12" ma:contentTypeDescription="Create a new document." ma:contentTypeScope="" ma:versionID="7be1c3e3f42340a365c42c3447f0539c">
  <xsd:schema xmlns:xsd="http://www.w3.org/2001/XMLSchema" xmlns:xs="http://www.w3.org/2001/XMLSchema" xmlns:p="http://schemas.microsoft.com/office/2006/metadata/properties" xmlns:ns2="1f45d417-2170-49c3-a8ab-f275351b7e98" xmlns:ns3="78043361-3a80-4cbb-8340-f9f2936f7c9b" targetNamespace="http://schemas.microsoft.com/office/2006/metadata/properties" ma:root="true" ma:fieldsID="20faf0449ef4a8e3f9fe9fcbd15d74f9" ns2:_="" ns3:_="">
    <xsd:import namespace="1f45d417-2170-49c3-a8ab-f275351b7e98"/>
    <xsd:import namespace="78043361-3a80-4cbb-8340-f9f2936f7c9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f45d417-2170-49c3-a8ab-f275351b7e9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8043361-3a80-4cbb-8340-f9f2936f7c9b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06815CA-9D99-44F1-ADFB-30456C43CFB8}"/>
</file>

<file path=customXml/itemProps2.xml><?xml version="1.0" encoding="utf-8"?>
<ds:datastoreItem xmlns:ds="http://schemas.openxmlformats.org/officeDocument/2006/customXml" ds:itemID="{AC1D345A-D1DD-4FBD-9864-989385CA205D}"/>
</file>

<file path=customXml/itemProps3.xml><?xml version="1.0" encoding="utf-8"?>
<ds:datastoreItem xmlns:ds="http://schemas.openxmlformats.org/officeDocument/2006/customXml" ds:itemID="{D34D79F6-5E30-485F-AE3E-87F2520DE29B}"/>
</file>

<file path=docProps/app.xml><?xml version="1.0" encoding="utf-8"?>
<Properties xmlns="http://schemas.openxmlformats.org/officeDocument/2006/extended-properties" xmlns:vt="http://schemas.openxmlformats.org/officeDocument/2006/docPropsVTypes">
  <TotalTime>2364</TotalTime>
  <Words>579</Words>
  <Application>Microsoft Macintosh PowerPoint</Application>
  <PresentationFormat>Widescreen</PresentationFormat>
  <Paragraphs>113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Calibri</vt:lpstr>
      <vt:lpstr>Calibri Light</vt:lpstr>
      <vt:lpstr>Arial</vt:lpstr>
      <vt:lpstr>Office Theme</vt:lpstr>
      <vt:lpstr>PowerPoint Presentation</vt:lpstr>
      <vt:lpstr>PowerPoint Presentation</vt:lpstr>
      <vt:lpstr>PowerPoint Presentation</vt:lpstr>
      <vt:lpstr>Separating Mixtures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15.0037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Science</dc:title>
  <dc:creator>Microsoft account</dc:creator>
  <cp:lastModifiedBy>MALLON Arnah [Armadale Senior High School]</cp:lastModifiedBy>
  <cp:revision>378</cp:revision>
  <cp:lastPrinted>2017-04-18T22:41:05Z</cp:lastPrinted>
  <dcterms:created xsi:type="dcterms:W3CDTF">2017-01-28T08:32:28Z</dcterms:created>
  <dcterms:modified xsi:type="dcterms:W3CDTF">2018-05-13T23:34:46Z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0x0101000BC79786A0071644A27043EE8AEB17CF</vt:lpwstr>
  </property>
</Properties>
</file>